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0" r:id="rId4"/>
    <p:sldMasterId id="2147483682" r:id="rId5"/>
    <p:sldMasterId id="2147483694" r:id="rId6"/>
    <p:sldMasterId id="2147483709" r:id="rId7"/>
    <p:sldMasterId id="2147483722" r:id="rId8"/>
  </p:sldMasterIdLst>
  <p:notesMasterIdLst>
    <p:notesMasterId r:id="rId68"/>
  </p:notesMasterIdLst>
  <p:sldIdLst>
    <p:sldId id="256" r:id="rId9"/>
    <p:sldId id="1929" r:id="rId10"/>
    <p:sldId id="316" r:id="rId11"/>
    <p:sldId id="408" r:id="rId12"/>
    <p:sldId id="417" r:id="rId13"/>
    <p:sldId id="259" r:id="rId14"/>
    <p:sldId id="311" r:id="rId15"/>
    <p:sldId id="260" r:id="rId16"/>
    <p:sldId id="282" r:id="rId17"/>
    <p:sldId id="283" r:id="rId18"/>
    <p:sldId id="284" r:id="rId19"/>
    <p:sldId id="418" r:id="rId20"/>
    <p:sldId id="564" r:id="rId21"/>
    <p:sldId id="552" r:id="rId22"/>
    <p:sldId id="285" r:id="rId23"/>
    <p:sldId id="1942" r:id="rId24"/>
    <p:sldId id="1943" r:id="rId25"/>
    <p:sldId id="338" r:id="rId26"/>
    <p:sldId id="279" r:id="rId27"/>
    <p:sldId id="1944" r:id="rId28"/>
    <p:sldId id="1945" r:id="rId29"/>
    <p:sldId id="565" r:id="rId30"/>
    <p:sldId id="566" r:id="rId31"/>
    <p:sldId id="1946" r:id="rId32"/>
    <p:sldId id="1947" r:id="rId33"/>
    <p:sldId id="1948" r:id="rId34"/>
    <p:sldId id="1949" r:id="rId35"/>
    <p:sldId id="1950" r:id="rId36"/>
    <p:sldId id="1951" r:id="rId37"/>
    <p:sldId id="1952" r:id="rId38"/>
    <p:sldId id="1953" r:id="rId39"/>
    <p:sldId id="1935" r:id="rId40"/>
    <p:sldId id="1954" r:id="rId41"/>
    <p:sldId id="1955" r:id="rId42"/>
    <p:sldId id="444" r:id="rId43"/>
    <p:sldId id="353" r:id="rId44"/>
    <p:sldId id="1957" r:id="rId45"/>
    <p:sldId id="587" r:id="rId46"/>
    <p:sldId id="1958" r:id="rId47"/>
    <p:sldId id="339" r:id="rId48"/>
    <p:sldId id="341" r:id="rId49"/>
    <p:sldId id="340" r:id="rId50"/>
    <p:sldId id="344" r:id="rId51"/>
    <p:sldId id="345" r:id="rId52"/>
    <p:sldId id="346" r:id="rId53"/>
    <p:sldId id="347" r:id="rId54"/>
    <p:sldId id="349" r:id="rId55"/>
    <p:sldId id="699" r:id="rId56"/>
    <p:sldId id="350" r:id="rId57"/>
    <p:sldId id="572" r:id="rId58"/>
    <p:sldId id="1959" r:id="rId59"/>
    <p:sldId id="711" r:id="rId60"/>
    <p:sldId id="712" r:id="rId61"/>
    <p:sldId id="713" r:id="rId62"/>
    <p:sldId id="326" r:id="rId63"/>
    <p:sldId id="354" r:id="rId64"/>
    <p:sldId id="714" r:id="rId65"/>
    <p:sldId id="718" r:id="rId66"/>
    <p:sldId id="315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6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4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43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9024541740303"/>
          <c:y val="7.6985745280234857E-2"/>
          <c:w val="0.84280170423743972"/>
          <c:h val="0.68830632026522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Pre-Ramadan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8-46A0-9570-068A262981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 Ramadan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8-46A0-9570-068A26298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0"/>
        <c:axId val="-99652304"/>
        <c:axId val="-99660464"/>
      </c:barChart>
      <c:catAx>
        <c:axId val="-9965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9660464"/>
        <c:crosses val="autoZero"/>
        <c:auto val="1"/>
        <c:lblAlgn val="ctr"/>
        <c:lblOffset val="100"/>
        <c:noMultiLvlLbl val="0"/>
      </c:catAx>
      <c:valAx>
        <c:axId val="-99660464"/>
        <c:scaling>
          <c:orientation val="minMax"/>
          <c:max val="4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9965230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467018925265917E-2"/>
          <c:y val="8.7180311276786882E-2"/>
          <c:w val="0.87244526177648862"/>
          <c:h val="0.83958344781404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vildagliptin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28.5</c:v>
                </c:pt>
                <c:pt idx="3">
                  <c:v>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3-4DA1-A86C-6FF453A30B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sulphonylurea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28.6</c:v>
                </c:pt>
                <c:pt idx="3">
                  <c:v>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3-4DA1-A86C-6FF453A30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62"/>
        <c:axId val="-389281200"/>
        <c:axId val="-6863744"/>
      </c:barChart>
      <c:catAx>
        <c:axId val="-38928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863744"/>
        <c:crossesAt val="0"/>
        <c:auto val="1"/>
        <c:lblAlgn val="ctr"/>
        <c:lblOffset val="100"/>
        <c:noMultiLvlLbl val="0"/>
      </c:catAx>
      <c:valAx>
        <c:axId val="-6863744"/>
        <c:scaling>
          <c:orientation val="minMax"/>
          <c:max val="3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38928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13720419114812E-2"/>
          <c:y val="5.8771417345701155E-2"/>
          <c:w val="0.92423183271194131"/>
          <c:h val="0.87446625326705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C4-43E8-B613-713D4F41C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860480"/>
        <c:axId val="-6864832"/>
      </c:barChart>
      <c:catAx>
        <c:axId val="-686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 cap="sq">
            <a:miter lim="800000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6864832"/>
        <c:crosses val="autoZero"/>
        <c:auto val="1"/>
        <c:lblAlgn val="ctr"/>
        <c:lblOffset val="100"/>
        <c:noMultiLvlLbl val="0"/>
      </c:catAx>
      <c:valAx>
        <c:axId val="-6864832"/>
        <c:scaling>
          <c:orientation val="minMax"/>
          <c:max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ap="sq">
            <a:miter lim="800000"/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6860480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8219507224153"/>
          <c:y val="8.1215731284643433E-2"/>
          <c:w val="0.84280170423743972"/>
          <c:h val="0.65869641823438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Pre-Ramadan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F-4B07-BBE1-29CC3B20EB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During Ramadan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F-4B07-BBE1-29CC3B20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0"/>
        <c:axId val="-99657200"/>
        <c:axId val="-99656656"/>
      </c:barChart>
      <c:catAx>
        <c:axId val="-9965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9656656"/>
        <c:crosses val="autoZero"/>
        <c:auto val="1"/>
        <c:lblAlgn val="ctr"/>
        <c:lblOffset val="100"/>
        <c:noMultiLvlLbl val="0"/>
      </c:catAx>
      <c:valAx>
        <c:axId val="-99656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9965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59024541740264"/>
          <c:y val="7.6985745280234857E-2"/>
          <c:w val="0.84280170423743972"/>
          <c:h val="0.68830632026522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Vildagliptin (n=26)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10-4AE7-9EBF-7AD929049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Gliclazide (n=26)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61.5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10-4AE7-9EBF-7AD929049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0"/>
        <c:axId val="148893696"/>
        <c:axId val="148895232"/>
      </c:barChart>
      <c:catAx>
        <c:axId val="14889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895232"/>
        <c:crosses val="autoZero"/>
        <c:auto val="1"/>
        <c:lblAlgn val="ctr"/>
        <c:lblOffset val="100"/>
        <c:noMultiLvlLbl val="0"/>
      </c:catAx>
      <c:valAx>
        <c:axId val="148895232"/>
        <c:scaling>
          <c:orientation val="minMax"/>
          <c:max val="7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48893696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11703958691899E-2"/>
          <c:y val="3.8022813688212996E-2"/>
          <c:w val="0.96557659208261559"/>
          <c:h val="0.92395437262358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2693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1-9186-4815-8C20-1D57C56E8A4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3-9186-4815-8C20-1D57C56E8A46}"/>
              </c:ext>
            </c:extLst>
          </c:dPt>
          <c:dPt>
            <c:idx val="2"/>
            <c:invertIfNegative val="0"/>
            <c:bubble3D val="0"/>
            <c:spPr>
              <a:solidFill>
                <a:srgbClr val="969696"/>
              </a:solidFill>
              <a:ln w="25385">
                <a:noFill/>
              </a:ln>
            </c:spPr>
            <c:extLst>
              <c:ext xmlns:c16="http://schemas.microsoft.com/office/drawing/2014/chart" uri="{C3380CC4-5D6E-409C-BE32-E72D297353CC}">
                <c16:uniqueId val="{00000005-9186-4815-8C20-1D57C56E8A46}"/>
              </c:ext>
            </c:extLst>
          </c:dPt>
          <c:cat>
            <c:strRef>
              <c:f>Sheet1!$B$1:$D$1</c:f>
              <c:strCache>
                <c:ptCount val="3"/>
                <c:pt idx="0">
                  <c:v>Vildagliptin</c:v>
                </c:pt>
                <c:pt idx="1">
                  <c:v>SU cohort</c:v>
                </c:pt>
                <c:pt idx="2">
                  <c:v>Between-group difference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-0.4</c:v>
                </c:pt>
                <c:pt idx="1">
                  <c:v>0.1</c:v>
                </c:pt>
                <c:pt idx="2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86-4815-8C20-1D57C56E8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1386752"/>
        <c:axId val="151720320"/>
      </c:barChart>
      <c:catAx>
        <c:axId val="15138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38078">
            <a:solidFill>
              <a:schemeClr val="tx1"/>
            </a:solidFill>
            <a:prstDash val="solid"/>
          </a:ln>
        </c:spPr>
        <c:crossAx val="151720320"/>
        <c:crosses val="autoZero"/>
        <c:auto val="1"/>
        <c:lblAlgn val="ctr"/>
        <c:lblOffset val="100"/>
        <c:tickMarkSkip val="1"/>
        <c:noMultiLvlLbl val="0"/>
      </c:catAx>
      <c:valAx>
        <c:axId val="151720320"/>
        <c:scaling>
          <c:orientation val="minMax"/>
          <c:min val="-0.60000000000000064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8078">
            <a:solidFill>
              <a:schemeClr val="tx1"/>
            </a:solidFill>
            <a:prstDash val="solid"/>
          </a:ln>
        </c:spPr>
        <c:crossAx val="151386752"/>
        <c:crosses val="autoZero"/>
        <c:crossBetween val="between"/>
        <c:majorUnit val="0.2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SimSun"/>
          <a:ea typeface="SimSun"/>
          <a:cs typeface="SimSu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62413420721334"/>
          <c:y val="5.2585499851280686E-2"/>
          <c:w val="0.77789697939864955"/>
          <c:h val="0.89482900029743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4-4D57-AEAD-258A994586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6633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2-15C4-4D57-AEAD-258A994586C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4-4D57-AEAD-258A99458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61"/>
        <c:axId val="-99666448"/>
        <c:axId val="-99666992"/>
      </c:barChart>
      <c:catAx>
        <c:axId val="-9966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25400">
            <a:solidFill>
              <a:schemeClr val="tx1"/>
            </a:solidFill>
          </a:ln>
        </c:spPr>
        <c:crossAx val="-99666992"/>
        <c:crosses val="autoZero"/>
        <c:auto val="1"/>
        <c:lblAlgn val="ctr"/>
        <c:lblOffset val="100"/>
        <c:noMultiLvlLbl val="0"/>
      </c:catAx>
      <c:valAx>
        <c:axId val="-9966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 b="1"/>
            </a:pPr>
            <a:endParaRPr lang="en-US"/>
          </a:p>
        </c:txPr>
        <c:crossAx val="-9966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8-40E5-84A7-777434270F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8-40E5-84A7-777434270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664272"/>
        <c:axId val="-99665904"/>
      </c:barChart>
      <c:catAx>
        <c:axId val="-9966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25400">
            <a:solidFill>
              <a:schemeClr val="tx1"/>
            </a:solidFill>
          </a:ln>
        </c:spPr>
        <c:crossAx val="-99665904"/>
        <c:crossesAt val="0"/>
        <c:auto val="1"/>
        <c:lblAlgn val="ctr"/>
        <c:lblOffset val="100"/>
        <c:noMultiLvlLbl val="0"/>
      </c:catAx>
      <c:valAx>
        <c:axId val="-99665904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99664272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E-455B-9C21-14CDB5E30F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EE-455B-9C21-14CDB5E30F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EE-455B-9C21-14CDB5E30F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EE-455B-9C21-14CDB5E30F4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EE-455B-9C21-14CDB5E30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6"/>
        <c:overlap val="-48"/>
        <c:axId val="-99663728"/>
        <c:axId val="-99656112"/>
      </c:barChart>
      <c:catAx>
        <c:axId val="-9966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25400">
            <a:solidFill>
              <a:schemeClr val="tx1"/>
            </a:solidFill>
          </a:ln>
        </c:spPr>
        <c:crossAx val="-99656112"/>
        <c:crosses val="autoZero"/>
        <c:auto val="1"/>
        <c:lblAlgn val="ctr"/>
        <c:lblOffset val="100"/>
        <c:noMultiLvlLbl val="0"/>
      </c:catAx>
      <c:valAx>
        <c:axId val="-99656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-9966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95BD-469B-A0E7-A26ECD19B81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95BD-469B-A0E7-A26ECD19B81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95BD-469B-A0E7-A26ECD19B81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-0.24000000000000021</c:v>
                </c:pt>
                <c:pt idx="1">
                  <c:v>2.0000000000000011E-2</c:v>
                </c:pt>
                <c:pt idx="2">
                  <c:v>-0.26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BD-469B-A0E7-A26ECD19B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9655568"/>
        <c:axId val="-99665360"/>
      </c:barChart>
      <c:catAx>
        <c:axId val="-9965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25400">
            <a:solidFill>
              <a:schemeClr val="tx1"/>
            </a:solidFill>
          </a:ln>
        </c:spPr>
        <c:crossAx val="-99665360"/>
        <c:crosses val="autoZero"/>
        <c:auto val="1"/>
        <c:lblAlgn val="ctr"/>
        <c:lblOffset val="100"/>
        <c:tickLblSkip val="1"/>
        <c:noMultiLvlLbl val="0"/>
      </c:catAx>
      <c:valAx>
        <c:axId val="-99665360"/>
        <c:scaling>
          <c:orientation val="minMax"/>
          <c:max val="0.5"/>
          <c:min val="-1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25400">
            <a:solidFill>
              <a:schemeClr val="tx1"/>
            </a:solidFill>
          </a:ln>
        </c:spPr>
        <c:crossAx val="-99655568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7719298245611"/>
          <c:y val="0.10746735862004603"/>
          <c:w val="0.87500000000000167"/>
          <c:h val="0.847901137224786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vildagliptin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-0.76000000000000545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8D-4221-9920-F5A279B92A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sulphonylurea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8D-4221-9920-F5A279B92A3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Between-group difference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-0.63000000000000544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8D-4221-9920-F5A279B92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62"/>
        <c:axId val="-99663184"/>
        <c:axId val="-99655024"/>
      </c:barChart>
      <c:catAx>
        <c:axId val="-99663184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-99655024"/>
        <c:crosses val="max"/>
        <c:auto val="1"/>
        <c:lblAlgn val="ctr"/>
        <c:lblOffset val="100"/>
        <c:noMultiLvlLbl val="0"/>
      </c:catAx>
      <c:valAx>
        <c:axId val="-99655024"/>
        <c:scaling>
          <c:orientation val="minMax"/>
          <c:max val="0"/>
          <c:min val="-2"/>
        </c:scaling>
        <c:delete val="0"/>
        <c:axPos val="l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/>
            </a:pPr>
            <a:endParaRPr lang="en-US"/>
          </a:p>
        </c:txPr>
        <c:crossAx val="-99663184"/>
        <c:crosses val="autoZero"/>
        <c:crossBetween val="between"/>
        <c:majorUnit val="0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6E74B-6077-4421-B725-062EF8CAF34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0F4670-EAB3-4A52-92F6-94DB3F28BC40}">
      <dgm:prSet custT="1"/>
      <dgm:spPr/>
      <dgm:t>
        <a:bodyPr/>
        <a:lstStyle/>
        <a:p>
          <a:r>
            <a:rPr lang="en-US" sz="2400" b="1" dirty="0"/>
            <a:t>Introduction</a:t>
          </a:r>
          <a:endParaRPr lang="en-US" sz="2400" dirty="0"/>
        </a:p>
      </dgm:t>
    </dgm:pt>
    <dgm:pt modelId="{3366D8B0-4A0D-4C28-BF9F-F90936DF5C5C}" type="parTrans" cxnId="{8D1CBC6A-6A3C-4BE1-B336-FA71B6758A4F}">
      <dgm:prSet/>
      <dgm:spPr/>
      <dgm:t>
        <a:bodyPr/>
        <a:lstStyle/>
        <a:p>
          <a:endParaRPr lang="en-US" sz="2400"/>
        </a:p>
      </dgm:t>
    </dgm:pt>
    <dgm:pt modelId="{1971A1FC-0ADE-4B73-A6F9-2878B54A0472}" type="sibTrans" cxnId="{8D1CBC6A-6A3C-4BE1-B336-FA71B6758A4F}">
      <dgm:prSet/>
      <dgm:spPr/>
      <dgm:t>
        <a:bodyPr/>
        <a:lstStyle/>
        <a:p>
          <a:endParaRPr lang="en-US" sz="2400"/>
        </a:p>
      </dgm:t>
    </dgm:pt>
    <dgm:pt modelId="{75B8D175-B024-48C8-94F4-F4470E363C29}">
      <dgm:prSet custT="1"/>
      <dgm:spPr/>
      <dgm:t>
        <a:bodyPr/>
        <a:lstStyle/>
        <a:p>
          <a:r>
            <a:rPr lang="en-US" sz="2400" b="1" dirty="0"/>
            <a:t>Common misconceptions about fasting in DM</a:t>
          </a:r>
          <a:endParaRPr lang="en-US" sz="2400" dirty="0"/>
        </a:p>
      </dgm:t>
    </dgm:pt>
    <dgm:pt modelId="{51E1ECED-31A3-4801-96D1-BC2AC815ACE7}" type="parTrans" cxnId="{F8FA6D79-594F-460D-BCB7-737786FD040D}">
      <dgm:prSet/>
      <dgm:spPr/>
      <dgm:t>
        <a:bodyPr/>
        <a:lstStyle/>
        <a:p>
          <a:endParaRPr lang="en-US" sz="2400"/>
        </a:p>
      </dgm:t>
    </dgm:pt>
    <dgm:pt modelId="{A379B70D-DC6D-492D-9905-5272B42C8623}" type="sibTrans" cxnId="{F8FA6D79-594F-460D-BCB7-737786FD040D}">
      <dgm:prSet/>
      <dgm:spPr/>
      <dgm:t>
        <a:bodyPr/>
        <a:lstStyle/>
        <a:p>
          <a:endParaRPr lang="en-US" sz="2400"/>
        </a:p>
      </dgm:t>
    </dgm:pt>
    <dgm:pt modelId="{9B2FA3BA-ADD3-43D6-9BA8-D4500E964293}">
      <dgm:prSet custT="1"/>
      <dgm:spPr/>
      <dgm:t>
        <a:bodyPr/>
        <a:lstStyle/>
        <a:p>
          <a:r>
            <a:rPr lang="en-US" sz="2400" b="1"/>
            <a:t>Benefits and risks of fasting in diabetes</a:t>
          </a:r>
          <a:endParaRPr lang="en-US" sz="2400"/>
        </a:p>
      </dgm:t>
    </dgm:pt>
    <dgm:pt modelId="{3CB63191-9D4C-4243-A04F-A798822BA1C3}" type="parTrans" cxnId="{EDDDD85F-6F24-48B2-BE7C-570BFFBFE276}">
      <dgm:prSet/>
      <dgm:spPr/>
      <dgm:t>
        <a:bodyPr/>
        <a:lstStyle/>
        <a:p>
          <a:endParaRPr lang="en-US" sz="2400"/>
        </a:p>
      </dgm:t>
    </dgm:pt>
    <dgm:pt modelId="{1708023C-009F-4A0A-8846-375B0A37E767}" type="sibTrans" cxnId="{EDDDD85F-6F24-48B2-BE7C-570BFFBFE276}">
      <dgm:prSet/>
      <dgm:spPr/>
      <dgm:t>
        <a:bodyPr/>
        <a:lstStyle/>
        <a:p>
          <a:endParaRPr lang="en-US" sz="2400"/>
        </a:p>
      </dgm:t>
    </dgm:pt>
    <dgm:pt modelId="{24D7B4D1-DB0F-462D-B26B-0EA9613A6A0F}">
      <dgm:prSet custT="1"/>
      <dgm:spPr/>
      <dgm:t>
        <a:bodyPr/>
        <a:lstStyle/>
        <a:p>
          <a:r>
            <a:rPr lang="en-US" sz="2400" b="1" dirty="0"/>
            <a:t>Pre- fasting assessment and risk stratification</a:t>
          </a:r>
          <a:endParaRPr lang="en-US" sz="2400" dirty="0"/>
        </a:p>
      </dgm:t>
    </dgm:pt>
    <dgm:pt modelId="{B94244AC-9143-4880-ADE2-86315D0B5BEA}" type="parTrans" cxnId="{1C6CCAB3-72F2-4D9D-A19C-0322F28C64C9}">
      <dgm:prSet/>
      <dgm:spPr/>
      <dgm:t>
        <a:bodyPr/>
        <a:lstStyle/>
        <a:p>
          <a:endParaRPr lang="en-US" sz="2400"/>
        </a:p>
      </dgm:t>
    </dgm:pt>
    <dgm:pt modelId="{C684A7E6-956B-444F-BA10-ED8385EE646C}" type="sibTrans" cxnId="{1C6CCAB3-72F2-4D9D-A19C-0322F28C64C9}">
      <dgm:prSet/>
      <dgm:spPr/>
      <dgm:t>
        <a:bodyPr/>
        <a:lstStyle/>
        <a:p>
          <a:endParaRPr lang="en-US" sz="2400"/>
        </a:p>
      </dgm:t>
    </dgm:pt>
    <dgm:pt modelId="{CAD1E048-38F0-4056-9AC0-3C24177C3FC8}">
      <dgm:prSet custT="1"/>
      <dgm:spPr/>
      <dgm:t>
        <a:bodyPr/>
        <a:lstStyle/>
        <a:p>
          <a:r>
            <a:rPr lang="en-US" sz="2400" b="1" dirty="0"/>
            <a:t>Specific advice &amp; recommendations on dose adjustments &amp; use of oral hypoglycemic agents</a:t>
          </a:r>
          <a:endParaRPr lang="en-US" sz="2400" dirty="0"/>
        </a:p>
      </dgm:t>
    </dgm:pt>
    <dgm:pt modelId="{C39E92D6-007C-4577-B5FF-245260435313}" type="parTrans" cxnId="{C0E0206B-B1DB-40F8-BBFD-8B21DEFE72F3}">
      <dgm:prSet/>
      <dgm:spPr/>
      <dgm:t>
        <a:bodyPr/>
        <a:lstStyle/>
        <a:p>
          <a:endParaRPr lang="en-US" sz="2400"/>
        </a:p>
      </dgm:t>
    </dgm:pt>
    <dgm:pt modelId="{46B37F60-AB70-438E-AF37-8CB3C7A6B918}" type="sibTrans" cxnId="{C0E0206B-B1DB-40F8-BBFD-8B21DEFE72F3}">
      <dgm:prSet/>
      <dgm:spPr/>
      <dgm:t>
        <a:bodyPr/>
        <a:lstStyle/>
        <a:p>
          <a:endParaRPr lang="en-US" sz="2400"/>
        </a:p>
      </dgm:t>
    </dgm:pt>
    <dgm:pt modelId="{D1D313E3-A3E3-4E30-8425-A5649B456B1E}">
      <dgm:prSet custT="1"/>
      <dgm:spPr/>
      <dgm:t>
        <a:bodyPr/>
        <a:lstStyle/>
        <a:p>
          <a:r>
            <a:rPr lang="en-US" sz="2400" b="1" dirty="0"/>
            <a:t>Conclusion</a:t>
          </a:r>
          <a:endParaRPr lang="en-US" sz="2400" dirty="0"/>
        </a:p>
      </dgm:t>
    </dgm:pt>
    <dgm:pt modelId="{0CC04375-2090-472A-87D8-7EBF8C70EFDE}" type="parTrans" cxnId="{073F7827-C9B9-4916-9555-8D78A4C79129}">
      <dgm:prSet/>
      <dgm:spPr/>
      <dgm:t>
        <a:bodyPr/>
        <a:lstStyle/>
        <a:p>
          <a:endParaRPr lang="en-US" sz="2400"/>
        </a:p>
      </dgm:t>
    </dgm:pt>
    <dgm:pt modelId="{17DF7A83-B645-441C-BAA6-2CE8C5C76B50}" type="sibTrans" cxnId="{073F7827-C9B9-4916-9555-8D78A4C79129}">
      <dgm:prSet/>
      <dgm:spPr/>
      <dgm:t>
        <a:bodyPr/>
        <a:lstStyle/>
        <a:p>
          <a:endParaRPr lang="en-US" sz="2400"/>
        </a:p>
      </dgm:t>
    </dgm:pt>
    <dgm:pt modelId="{0048E38B-8DCA-4B58-BBA5-69814E7AEFB3}" type="pres">
      <dgm:prSet presAssocID="{D9D6E74B-6077-4421-B725-062EF8CAF342}" presName="vert0" presStyleCnt="0">
        <dgm:presLayoutVars>
          <dgm:dir/>
          <dgm:animOne val="branch"/>
          <dgm:animLvl val="lvl"/>
        </dgm:presLayoutVars>
      </dgm:prSet>
      <dgm:spPr/>
    </dgm:pt>
    <dgm:pt modelId="{4BF99FF5-4AB5-4546-987B-E708C5C985ED}" type="pres">
      <dgm:prSet presAssocID="{990F4670-EAB3-4A52-92F6-94DB3F28BC40}" presName="thickLine" presStyleLbl="alignNode1" presStyleIdx="0" presStyleCnt="6"/>
      <dgm:spPr/>
    </dgm:pt>
    <dgm:pt modelId="{D936007A-5E80-4DD6-9B27-0F493D238D31}" type="pres">
      <dgm:prSet presAssocID="{990F4670-EAB3-4A52-92F6-94DB3F28BC40}" presName="horz1" presStyleCnt="0"/>
      <dgm:spPr/>
    </dgm:pt>
    <dgm:pt modelId="{67A44AED-B1BF-40FD-B724-7251A068028B}" type="pres">
      <dgm:prSet presAssocID="{990F4670-EAB3-4A52-92F6-94DB3F28BC40}" presName="tx1" presStyleLbl="revTx" presStyleIdx="0" presStyleCnt="6"/>
      <dgm:spPr/>
    </dgm:pt>
    <dgm:pt modelId="{297406C4-39AF-4BAA-A18E-83C594E27D0D}" type="pres">
      <dgm:prSet presAssocID="{990F4670-EAB3-4A52-92F6-94DB3F28BC40}" presName="vert1" presStyleCnt="0"/>
      <dgm:spPr/>
    </dgm:pt>
    <dgm:pt modelId="{684DA497-4A48-408C-A11B-F3E26E21563F}" type="pres">
      <dgm:prSet presAssocID="{75B8D175-B024-48C8-94F4-F4470E363C29}" presName="thickLine" presStyleLbl="alignNode1" presStyleIdx="1" presStyleCnt="6"/>
      <dgm:spPr/>
    </dgm:pt>
    <dgm:pt modelId="{76BC8B84-4CA4-40A7-A35C-CBD03EACCE59}" type="pres">
      <dgm:prSet presAssocID="{75B8D175-B024-48C8-94F4-F4470E363C29}" presName="horz1" presStyleCnt="0"/>
      <dgm:spPr/>
    </dgm:pt>
    <dgm:pt modelId="{F3CD8C41-F812-4450-A392-12ACCC8594DB}" type="pres">
      <dgm:prSet presAssocID="{75B8D175-B024-48C8-94F4-F4470E363C29}" presName="tx1" presStyleLbl="revTx" presStyleIdx="1" presStyleCnt="6"/>
      <dgm:spPr/>
    </dgm:pt>
    <dgm:pt modelId="{FF072765-363F-4D37-AB1B-549DCB82807A}" type="pres">
      <dgm:prSet presAssocID="{75B8D175-B024-48C8-94F4-F4470E363C29}" presName="vert1" presStyleCnt="0"/>
      <dgm:spPr/>
    </dgm:pt>
    <dgm:pt modelId="{E063260A-8D84-4C70-8F9D-281CE0D263C5}" type="pres">
      <dgm:prSet presAssocID="{9B2FA3BA-ADD3-43D6-9BA8-D4500E964293}" presName="thickLine" presStyleLbl="alignNode1" presStyleIdx="2" presStyleCnt="6"/>
      <dgm:spPr/>
    </dgm:pt>
    <dgm:pt modelId="{40CC23BF-59C7-4D96-BD63-01745AE4441D}" type="pres">
      <dgm:prSet presAssocID="{9B2FA3BA-ADD3-43D6-9BA8-D4500E964293}" presName="horz1" presStyleCnt="0"/>
      <dgm:spPr/>
    </dgm:pt>
    <dgm:pt modelId="{88AE4659-21DC-4309-93A4-4F38F65749BD}" type="pres">
      <dgm:prSet presAssocID="{9B2FA3BA-ADD3-43D6-9BA8-D4500E964293}" presName="tx1" presStyleLbl="revTx" presStyleIdx="2" presStyleCnt="6"/>
      <dgm:spPr/>
    </dgm:pt>
    <dgm:pt modelId="{6FAEAAD2-3CC2-4FC0-BD36-3E77D880BAF4}" type="pres">
      <dgm:prSet presAssocID="{9B2FA3BA-ADD3-43D6-9BA8-D4500E964293}" presName="vert1" presStyleCnt="0"/>
      <dgm:spPr/>
    </dgm:pt>
    <dgm:pt modelId="{F9F916D6-3708-4193-A699-C0D2652AE69F}" type="pres">
      <dgm:prSet presAssocID="{24D7B4D1-DB0F-462D-B26B-0EA9613A6A0F}" presName="thickLine" presStyleLbl="alignNode1" presStyleIdx="3" presStyleCnt="6"/>
      <dgm:spPr/>
    </dgm:pt>
    <dgm:pt modelId="{2579E2EA-0B23-4637-A3CC-6A21D31333BE}" type="pres">
      <dgm:prSet presAssocID="{24D7B4D1-DB0F-462D-B26B-0EA9613A6A0F}" presName="horz1" presStyleCnt="0"/>
      <dgm:spPr/>
    </dgm:pt>
    <dgm:pt modelId="{1C3F8F86-E856-42A2-8F3D-4E5A1DCB6CE7}" type="pres">
      <dgm:prSet presAssocID="{24D7B4D1-DB0F-462D-B26B-0EA9613A6A0F}" presName="tx1" presStyleLbl="revTx" presStyleIdx="3" presStyleCnt="6"/>
      <dgm:spPr/>
    </dgm:pt>
    <dgm:pt modelId="{6A523304-02FA-4AD3-B3DF-CE515459ED8B}" type="pres">
      <dgm:prSet presAssocID="{24D7B4D1-DB0F-462D-B26B-0EA9613A6A0F}" presName="vert1" presStyleCnt="0"/>
      <dgm:spPr/>
    </dgm:pt>
    <dgm:pt modelId="{BF96852A-B386-4C5C-AC17-E0ECF5FF38F8}" type="pres">
      <dgm:prSet presAssocID="{CAD1E048-38F0-4056-9AC0-3C24177C3FC8}" presName="thickLine" presStyleLbl="alignNode1" presStyleIdx="4" presStyleCnt="6"/>
      <dgm:spPr/>
    </dgm:pt>
    <dgm:pt modelId="{667C677A-7D35-4083-BF24-2BBE4C84F419}" type="pres">
      <dgm:prSet presAssocID="{CAD1E048-38F0-4056-9AC0-3C24177C3FC8}" presName="horz1" presStyleCnt="0"/>
      <dgm:spPr/>
    </dgm:pt>
    <dgm:pt modelId="{DFD60AD8-8776-4EF3-BF15-91D09B0BD1F1}" type="pres">
      <dgm:prSet presAssocID="{CAD1E048-38F0-4056-9AC0-3C24177C3FC8}" presName="tx1" presStyleLbl="revTx" presStyleIdx="4" presStyleCnt="6" custScaleY="148982"/>
      <dgm:spPr/>
    </dgm:pt>
    <dgm:pt modelId="{734AED6F-6E3A-474E-ACCA-AAF7EB56AA3A}" type="pres">
      <dgm:prSet presAssocID="{CAD1E048-38F0-4056-9AC0-3C24177C3FC8}" presName="vert1" presStyleCnt="0"/>
      <dgm:spPr/>
    </dgm:pt>
    <dgm:pt modelId="{DE567B8D-CAA2-4221-A0B3-1F8EC1A59387}" type="pres">
      <dgm:prSet presAssocID="{D1D313E3-A3E3-4E30-8425-A5649B456B1E}" presName="thickLine" presStyleLbl="alignNode1" presStyleIdx="5" presStyleCnt="6"/>
      <dgm:spPr/>
    </dgm:pt>
    <dgm:pt modelId="{D3D1332A-424E-426A-8059-D0E18772C9C6}" type="pres">
      <dgm:prSet presAssocID="{D1D313E3-A3E3-4E30-8425-A5649B456B1E}" presName="horz1" presStyleCnt="0"/>
      <dgm:spPr/>
    </dgm:pt>
    <dgm:pt modelId="{3461257B-E6D3-431E-9361-681B93CDE289}" type="pres">
      <dgm:prSet presAssocID="{D1D313E3-A3E3-4E30-8425-A5649B456B1E}" presName="tx1" presStyleLbl="revTx" presStyleIdx="5" presStyleCnt="6" custScaleY="93642"/>
      <dgm:spPr/>
    </dgm:pt>
    <dgm:pt modelId="{5882B673-DC5F-4D7C-B381-CE352655E2CD}" type="pres">
      <dgm:prSet presAssocID="{D1D313E3-A3E3-4E30-8425-A5649B456B1E}" presName="vert1" presStyleCnt="0"/>
      <dgm:spPr/>
    </dgm:pt>
  </dgm:ptLst>
  <dgm:cxnLst>
    <dgm:cxn modelId="{85A65B0B-E53E-40E7-9C3C-6C07B04B305E}" type="presOf" srcId="{75B8D175-B024-48C8-94F4-F4470E363C29}" destId="{F3CD8C41-F812-4450-A392-12ACCC8594DB}" srcOrd="0" destOrd="0" presId="urn:microsoft.com/office/officeart/2008/layout/LinedList"/>
    <dgm:cxn modelId="{FC5EBC11-E126-4438-BCE7-5EB91A7AAF72}" type="presOf" srcId="{CAD1E048-38F0-4056-9AC0-3C24177C3FC8}" destId="{DFD60AD8-8776-4EF3-BF15-91D09B0BD1F1}" srcOrd="0" destOrd="0" presId="urn:microsoft.com/office/officeart/2008/layout/LinedList"/>
    <dgm:cxn modelId="{9DD82F17-1EF0-40E9-AF2D-593DCCD29B6F}" type="presOf" srcId="{D9D6E74B-6077-4421-B725-062EF8CAF342}" destId="{0048E38B-8DCA-4B58-BBA5-69814E7AEFB3}" srcOrd="0" destOrd="0" presId="urn:microsoft.com/office/officeart/2008/layout/LinedList"/>
    <dgm:cxn modelId="{073F7827-C9B9-4916-9555-8D78A4C79129}" srcId="{D9D6E74B-6077-4421-B725-062EF8CAF342}" destId="{D1D313E3-A3E3-4E30-8425-A5649B456B1E}" srcOrd="5" destOrd="0" parTransId="{0CC04375-2090-472A-87D8-7EBF8C70EFDE}" sibTransId="{17DF7A83-B645-441C-BAA6-2CE8C5C76B50}"/>
    <dgm:cxn modelId="{EDDDD85F-6F24-48B2-BE7C-570BFFBFE276}" srcId="{D9D6E74B-6077-4421-B725-062EF8CAF342}" destId="{9B2FA3BA-ADD3-43D6-9BA8-D4500E964293}" srcOrd="2" destOrd="0" parTransId="{3CB63191-9D4C-4243-A04F-A798822BA1C3}" sibTransId="{1708023C-009F-4A0A-8846-375B0A37E767}"/>
    <dgm:cxn modelId="{8D1CBC6A-6A3C-4BE1-B336-FA71B6758A4F}" srcId="{D9D6E74B-6077-4421-B725-062EF8CAF342}" destId="{990F4670-EAB3-4A52-92F6-94DB3F28BC40}" srcOrd="0" destOrd="0" parTransId="{3366D8B0-4A0D-4C28-BF9F-F90936DF5C5C}" sibTransId="{1971A1FC-0ADE-4B73-A6F9-2878B54A0472}"/>
    <dgm:cxn modelId="{C0E0206B-B1DB-40F8-BBFD-8B21DEFE72F3}" srcId="{D9D6E74B-6077-4421-B725-062EF8CAF342}" destId="{CAD1E048-38F0-4056-9AC0-3C24177C3FC8}" srcOrd="4" destOrd="0" parTransId="{C39E92D6-007C-4577-B5FF-245260435313}" sibTransId="{46B37F60-AB70-438E-AF37-8CB3C7A6B918}"/>
    <dgm:cxn modelId="{F8FA6D79-594F-460D-BCB7-737786FD040D}" srcId="{D9D6E74B-6077-4421-B725-062EF8CAF342}" destId="{75B8D175-B024-48C8-94F4-F4470E363C29}" srcOrd="1" destOrd="0" parTransId="{51E1ECED-31A3-4801-96D1-BC2AC815ACE7}" sibTransId="{A379B70D-DC6D-492D-9905-5272B42C8623}"/>
    <dgm:cxn modelId="{C1093C87-A721-403F-81F9-F1BA636FF9B1}" type="presOf" srcId="{990F4670-EAB3-4A52-92F6-94DB3F28BC40}" destId="{67A44AED-B1BF-40FD-B724-7251A068028B}" srcOrd="0" destOrd="0" presId="urn:microsoft.com/office/officeart/2008/layout/LinedList"/>
    <dgm:cxn modelId="{293D1B98-8BBD-408F-89A9-94B72A78BFB3}" type="presOf" srcId="{D1D313E3-A3E3-4E30-8425-A5649B456B1E}" destId="{3461257B-E6D3-431E-9361-681B93CDE289}" srcOrd="0" destOrd="0" presId="urn:microsoft.com/office/officeart/2008/layout/LinedList"/>
    <dgm:cxn modelId="{1C6CCAB3-72F2-4D9D-A19C-0322F28C64C9}" srcId="{D9D6E74B-6077-4421-B725-062EF8CAF342}" destId="{24D7B4D1-DB0F-462D-B26B-0EA9613A6A0F}" srcOrd="3" destOrd="0" parTransId="{B94244AC-9143-4880-ADE2-86315D0B5BEA}" sibTransId="{C684A7E6-956B-444F-BA10-ED8385EE646C}"/>
    <dgm:cxn modelId="{CECE08D0-1603-4BD5-9FED-F03827A19753}" type="presOf" srcId="{24D7B4D1-DB0F-462D-B26B-0EA9613A6A0F}" destId="{1C3F8F86-E856-42A2-8F3D-4E5A1DCB6CE7}" srcOrd="0" destOrd="0" presId="urn:microsoft.com/office/officeart/2008/layout/LinedList"/>
    <dgm:cxn modelId="{FE9A0FDF-2ADB-4D3B-8714-1EBA8765253D}" type="presOf" srcId="{9B2FA3BA-ADD3-43D6-9BA8-D4500E964293}" destId="{88AE4659-21DC-4309-93A4-4F38F65749BD}" srcOrd="0" destOrd="0" presId="urn:microsoft.com/office/officeart/2008/layout/LinedList"/>
    <dgm:cxn modelId="{19DB03B0-59D5-4EBB-8FC0-44DACA51FFE1}" type="presParOf" srcId="{0048E38B-8DCA-4B58-BBA5-69814E7AEFB3}" destId="{4BF99FF5-4AB5-4546-987B-E708C5C985ED}" srcOrd="0" destOrd="0" presId="urn:microsoft.com/office/officeart/2008/layout/LinedList"/>
    <dgm:cxn modelId="{20AA9719-E814-4B8F-B596-6E425BD55BFC}" type="presParOf" srcId="{0048E38B-8DCA-4B58-BBA5-69814E7AEFB3}" destId="{D936007A-5E80-4DD6-9B27-0F493D238D31}" srcOrd="1" destOrd="0" presId="urn:microsoft.com/office/officeart/2008/layout/LinedList"/>
    <dgm:cxn modelId="{5727EB72-894C-401F-A687-BB8AE350D769}" type="presParOf" srcId="{D936007A-5E80-4DD6-9B27-0F493D238D31}" destId="{67A44AED-B1BF-40FD-B724-7251A068028B}" srcOrd="0" destOrd="0" presId="urn:microsoft.com/office/officeart/2008/layout/LinedList"/>
    <dgm:cxn modelId="{39B9C944-26C1-412D-8366-D23B3F118BD6}" type="presParOf" srcId="{D936007A-5E80-4DD6-9B27-0F493D238D31}" destId="{297406C4-39AF-4BAA-A18E-83C594E27D0D}" srcOrd="1" destOrd="0" presId="urn:microsoft.com/office/officeart/2008/layout/LinedList"/>
    <dgm:cxn modelId="{787069D0-7C83-46E7-B628-7416657D3AD9}" type="presParOf" srcId="{0048E38B-8DCA-4B58-BBA5-69814E7AEFB3}" destId="{684DA497-4A48-408C-A11B-F3E26E21563F}" srcOrd="2" destOrd="0" presId="urn:microsoft.com/office/officeart/2008/layout/LinedList"/>
    <dgm:cxn modelId="{70BED8A5-6A6F-4D6D-8D1A-37BA1E4DB82B}" type="presParOf" srcId="{0048E38B-8DCA-4B58-BBA5-69814E7AEFB3}" destId="{76BC8B84-4CA4-40A7-A35C-CBD03EACCE59}" srcOrd="3" destOrd="0" presId="urn:microsoft.com/office/officeart/2008/layout/LinedList"/>
    <dgm:cxn modelId="{042A3BB0-EE29-4907-8569-04DE08B46018}" type="presParOf" srcId="{76BC8B84-4CA4-40A7-A35C-CBD03EACCE59}" destId="{F3CD8C41-F812-4450-A392-12ACCC8594DB}" srcOrd="0" destOrd="0" presId="urn:microsoft.com/office/officeart/2008/layout/LinedList"/>
    <dgm:cxn modelId="{9544F324-A289-4ECB-9941-0589E02FA0F1}" type="presParOf" srcId="{76BC8B84-4CA4-40A7-A35C-CBD03EACCE59}" destId="{FF072765-363F-4D37-AB1B-549DCB82807A}" srcOrd="1" destOrd="0" presId="urn:microsoft.com/office/officeart/2008/layout/LinedList"/>
    <dgm:cxn modelId="{8A891056-C0B2-4B87-8F8B-70202C5EEC61}" type="presParOf" srcId="{0048E38B-8DCA-4B58-BBA5-69814E7AEFB3}" destId="{E063260A-8D84-4C70-8F9D-281CE0D263C5}" srcOrd="4" destOrd="0" presId="urn:microsoft.com/office/officeart/2008/layout/LinedList"/>
    <dgm:cxn modelId="{955B47A8-F499-4806-8869-05353D20637B}" type="presParOf" srcId="{0048E38B-8DCA-4B58-BBA5-69814E7AEFB3}" destId="{40CC23BF-59C7-4D96-BD63-01745AE4441D}" srcOrd="5" destOrd="0" presId="urn:microsoft.com/office/officeart/2008/layout/LinedList"/>
    <dgm:cxn modelId="{EF627411-5629-4922-90E0-7CA42C10D87F}" type="presParOf" srcId="{40CC23BF-59C7-4D96-BD63-01745AE4441D}" destId="{88AE4659-21DC-4309-93A4-4F38F65749BD}" srcOrd="0" destOrd="0" presId="urn:microsoft.com/office/officeart/2008/layout/LinedList"/>
    <dgm:cxn modelId="{DCE83432-9BE4-4E44-A558-73E5A01E7234}" type="presParOf" srcId="{40CC23BF-59C7-4D96-BD63-01745AE4441D}" destId="{6FAEAAD2-3CC2-4FC0-BD36-3E77D880BAF4}" srcOrd="1" destOrd="0" presId="urn:microsoft.com/office/officeart/2008/layout/LinedList"/>
    <dgm:cxn modelId="{A5EAC09C-0B2E-4F24-A843-54EF3B0723A8}" type="presParOf" srcId="{0048E38B-8DCA-4B58-BBA5-69814E7AEFB3}" destId="{F9F916D6-3708-4193-A699-C0D2652AE69F}" srcOrd="6" destOrd="0" presId="urn:microsoft.com/office/officeart/2008/layout/LinedList"/>
    <dgm:cxn modelId="{84FE91FB-CE6F-4BD6-9073-44BEAC039EE4}" type="presParOf" srcId="{0048E38B-8DCA-4B58-BBA5-69814E7AEFB3}" destId="{2579E2EA-0B23-4637-A3CC-6A21D31333BE}" srcOrd="7" destOrd="0" presId="urn:microsoft.com/office/officeart/2008/layout/LinedList"/>
    <dgm:cxn modelId="{8EA68457-04B9-4498-A46D-240635763700}" type="presParOf" srcId="{2579E2EA-0B23-4637-A3CC-6A21D31333BE}" destId="{1C3F8F86-E856-42A2-8F3D-4E5A1DCB6CE7}" srcOrd="0" destOrd="0" presId="urn:microsoft.com/office/officeart/2008/layout/LinedList"/>
    <dgm:cxn modelId="{92F158D2-5949-4438-9D2A-55B39284B573}" type="presParOf" srcId="{2579E2EA-0B23-4637-A3CC-6A21D31333BE}" destId="{6A523304-02FA-4AD3-B3DF-CE515459ED8B}" srcOrd="1" destOrd="0" presId="urn:microsoft.com/office/officeart/2008/layout/LinedList"/>
    <dgm:cxn modelId="{C2A9F5C3-93B7-4B30-864D-51A83895A375}" type="presParOf" srcId="{0048E38B-8DCA-4B58-BBA5-69814E7AEFB3}" destId="{BF96852A-B386-4C5C-AC17-E0ECF5FF38F8}" srcOrd="8" destOrd="0" presId="urn:microsoft.com/office/officeart/2008/layout/LinedList"/>
    <dgm:cxn modelId="{8A82D85A-CA47-484E-8BE6-ABD23D380FB8}" type="presParOf" srcId="{0048E38B-8DCA-4B58-BBA5-69814E7AEFB3}" destId="{667C677A-7D35-4083-BF24-2BBE4C84F419}" srcOrd="9" destOrd="0" presId="urn:microsoft.com/office/officeart/2008/layout/LinedList"/>
    <dgm:cxn modelId="{AB80BD6F-0820-4BCC-B83F-30E7AFB93AC1}" type="presParOf" srcId="{667C677A-7D35-4083-BF24-2BBE4C84F419}" destId="{DFD60AD8-8776-4EF3-BF15-91D09B0BD1F1}" srcOrd="0" destOrd="0" presId="urn:microsoft.com/office/officeart/2008/layout/LinedList"/>
    <dgm:cxn modelId="{E5F1B714-029C-497E-BD7D-88971AE5ED6F}" type="presParOf" srcId="{667C677A-7D35-4083-BF24-2BBE4C84F419}" destId="{734AED6F-6E3A-474E-ACCA-AAF7EB56AA3A}" srcOrd="1" destOrd="0" presId="urn:microsoft.com/office/officeart/2008/layout/LinedList"/>
    <dgm:cxn modelId="{AF16911A-AFF2-4FFB-9C6D-77B27AF8E410}" type="presParOf" srcId="{0048E38B-8DCA-4B58-BBA5-69814E7AEFB3}" destId="{DE567B8D-CAA2-4221-A0B3-1F8EC1A59387}" srcOrd="10" destOrd="0" presId="urn:microsoft.com/office/officeart/2008/layout/LinedList"/>
    <dgm:cxn modelId="{6A4BD903-2BF3-4A94-BC28-15150831F83A}" type="presParOf" srcId="{0048E38B-8DCA-4B58-BBA5-69814E7AEFB3}" destId="{D3D1332A-424E-426A-8059-D0E18772C9C6}" srcOrd="11" destOrd="0" presId="urn:microsoft.com/office/officeart/2008/layout/LinedList"/>
    <dgm:cxn modelId="{3229DE89-ECD1-48A2-8436-2610B70097FE}" type="presParOf" srcId="{D3D1332A-424E-426A-8059-D0E18772C9C6}" destId="{3461257B-E6D3-431E-9361-681B93CDE289}" srcOrd="0" destOrd="0" presId="urn:microsoft.com/office/officeart/2008/layout/LinedList"/>
    <dgm:cxn modelId="{D0974288-E41A-4FE7-84DE-CA4B7CF8AF00}" type="presParOf" srcId="{D3D1332A-424E-426A-8059-D0E18772C9C6}" destId="{5882B673-DC5F-4D7C-B381-CE352655E2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DADDD-1B2F-4DE6-A0EC-527616529E93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8229B2-2DCD-42E5-A7E3-3D9A2871E920}">
      <dgm:prSet custT="1"/>
      <dgm:spPr/>
      <dgm:t>
        <a:bodyPr/>
        <a:lstStyle/>
        <a:p>
          <a:r>
            <a:rPr lang="en-US" sz="2400" b="1" dirty="0"/>
            <a:t>Ramadan Fasting is one of the Five Pillars of Islam</a:t>
          </a:r>
          <a:endParaRPr lang="en-US" sz="2400" dirty="0"/>
        </a:p>
      </dgm:t>
    </dgm:pt>
    <dgm:pt modelId="{4D4A7753-7872-4FB5-8F52-E69C25E06521}" type="parTrans" cxnId="{A7C632E8-0B5A-42E2-9CBC-47334E20CB1A}">
      <dgm:prSet/>
      <dgm:spPr/>
      <dgm:t>
        <a:bodyPr/>
        <a:lstStyle/>
        <a:p>
          <a:endParaRPr lang="en-US"/>
        </a:p>
      </dgm:t>
    </dgm:pt>
    <dgm:pt modelId="{D58C17F4-ED6F-4BB4-9A29-03E728A2A314}" type="sibTrans" cxnId="{A7C632E8-0B5A-42E2-9CBC-47334E20CB1A}">
      <dgm:prSet/>
      <dgm:spPr/>
      <dgm:t>
        <a:bodyPr/>
        <a:lstStyle/>
        <a:p>
          <a:endParaRPr lang="en-US"/>
        </a:p>
      </dgm:t>
    </dgm:pt>
    <dgm:pt modelId="{3B6CD35B-44E2-4203-AD35-3DC2FBAD60B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b="1" dirty="0"/>
            <a:t>Fasting is from dawn to dusk – abstaining from water and food</a:t>
          </a:r>
          <a:endParaRPr lang="en-US" sz="2400" dirty="0"/>
        </a:p>
      </dgm:t>
    </dgm:pt>
    <dgm:pt modelId="{3F8DF79C-A00C-453C-B365-F2C615F4B6D2}" type="parTrans" cxnId="{CAD3C9D8-4324-4AC0-A585-01968AA3BBAE}">
      <dgm:prSet/>
      <dgm:spPr/>
      <dgm:t>
        <a:bodyPr/>
        <a:lstStyle/>
        <a:p>
          <a:endParaRPr lang="en-US"/>
        </a:p>
      </dgm:t>
    </dgm:pt>
    <dgm:pt modelId="{C7695C66-6BB9-490C-BE11-33A8DBBB8C57}" type="sibTrans" cxnId="{CAD3C9D8-4324-4AC0-A585-01968AA3BBAE}">
      <dgm:prSet/>
      <dgm:spPr/>
      <dgm:t>
        <a:bodyPr/>
        <a:lstStyle/>
        <a:p>
          <a:endParaRPr lang="en-US"/>
        </a:p>
      </dgm:t>
    </dgm:pt>
    <dgm:pt modelId="{1EA44952-BB2B-48FF-8904-A2A5403C5E6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b="1" dirty="0"/>
            <a:t>Depending on the season and geographic location, duration of fast could be from 12-20 hrs.</a:t>
          </a:r>
          <a:endParaRPr lang="en-US" sz="2400" dirty="0"/>
        </a:p>
      </dgm:t>
    </dgm:pt>
    <dgm:pt modelId="{E6890128-C1B0-4197-8498-BA4DDEB92D6E}" type="parTrans" cxnId="{B6456886-86D7-4ACC-95FA-0CF6B8CB0899}">
      <dgm:prSet/>
      <dgm:spPr/>
      <dgm:t>
        <a:bodyPr/>
        <a:lstStyle/>
        <a:p>
          <a:endParaRPr lang="en-US"/>
        </a:p>
      </dgm:t>
    </dgm:pt>
    <dgm:pt modelId="{41D5A221-6BF3-412B-A9D4-85563643B82E}" type="sibTrans" cxnId="{B6456886-86D7-4ACC-95FA-0CF6B8CB0899}">
      <dgm:prSet/>
      <dgm:spPr/>
      <dgm:t>
        <a:bodyPr/>
        <a:lstStyle/>
        <a:p>
          <a:endParaRPr lang="en-US"/>
        </a:p>
      </dgm:t>
    </dgm:pt>
    <dgm:pt modelId="{BE511679-6C80-4CB3-B438-1011D65CFE01}">
      <dgm:prSet custT="1"/>
      <dgm:spPr/>
      <dgm:t>
        <a:bodyPr/>
        <a:lstStyle/>
        <a:p>
          <a:r>
            <a:rPr lang="en-US" sz="2400" b="1" dirty="0"/>
            <a:t>Ramadan fasting is associated with changes in eating and sleeping habits that may impact health</a:t>
          </a:r>
          <a:endParaRPr lang="en-US" sz="2400" dirty="0"/>
        </a:p>
      </dgm:t>
    </dgm:pt>
    <dgm:pt modelId="{6F709DEA-8FB0-4140-9EB1-525F2BA39A15}" type="parTrans" cxnId="{A1BAB3CC-F3EC-4206-860A-E098CDD6D369}">
      <dgm:prSet/>
      <dgm:spPr/>
      <dgm:t>
        <a:bodyPr/>
        <a:lstStyle/>
        <a:p>
          <a:endParaRPr lang="en-US"/>
        </a:p>
      </dgm:t>
    </dgm:pt>
    <dgm:pt modelId="{21C4AB96-3AAB-4F5D-90DC-C553A37EAD54}" type="sibTrans" cxnId="{A1BAB3CC-F3EC-4206-860A-E098CDD6D369}">
      <dgm:prSet/>
      <dgm:spPr/>
      <dgm:t>
        <a:bodyPr/>
        <a:lstStyle/>
        <a:p>
          <a:endParaRPr lang="en-US"/>
        </a:p>
      </dgm:t>
    </dgm:pt>
    <dgm:pt modelId="{6962311C-652C-4639-9788-ED0C3C380FEC}">
      <dgm:prSet/>
      <dgm:spPr/>
      <dgm:t>
        <a:bodyPr/>
        <a:lstStyle/>
        <a:p>
          <a:r>
            <a:rPr lang="en-US" b="1" dirty="0"/>
            <a:t>Ramadan meals are different from regular meals; People consume larger-than-usual portions</a:t>
          </a:r>
          <a:endParaRPr lang="en-US" dirty="0"/>
        </a:p>
      </dgm:t>
    </dgm:pt>
    <dgm:pt modelId="{13BAE7FB-0844-471E-86C5-CA5CA42022E3}" type="parTrans" cxnId="{EBC9561B-C4FE-4192-B32C-AFA13777C9E4}">
      <dgm:prSet/>
      <dgm:spPr/>
      <dgm:t>
        <a:bodyPr/>
        <a:lstStyle/>
        <a:p>
          <a:endParaRPr lang="en-US"/>
        </a:p>
      </dgm:t>
    </dgm:pt>
    <dgm:pt modelId="{0D3948B6-2EEF-4EC2-BDB2-257B47D63D00}" type="sibTrans" cxnId="{EBC9561B-C4FE-4192-B32C-AFA13777C9E4}">
      <dgm:prSet/>
      <dgm:spPr/>
      <dgm:t>
        <a:bodyPr/>
        <a:lstStyle/>
        <a:p>
          <a:endParaRPr lang="en-US"/>
        </a:p>
      </dgm:t>
    </dgm:pt>
    <dgm:pt modelId="{5417EA08-C610-4644-AF37-BDBF60BF34FC}" type="pres">
      <dgm:prSet presAssocID="{B12DADDD-1B2F-4DE6-A0EC-527616529E93}" presName="diagram" presStyleCnt="0">
        <dgm:presLayoutVars>
          <dgm:dir/>
          <dgm:resizeHandles val="exact"/>
        </dgm:presLayoutVars>
      </dgm:prSet>
      <dgm:spPr/>
    </dgm:pt>
    <dgm:pt modelId="{AE7DD862-D8C4-4E75-A61D-E851503F13FF}" type="pres">
      <dgm:prSet presAssocID="{DA8229B2-2DCD-42E5-A7E3-3D9A2871E920}" presName="node" presStyleLbl="node1" presStyleIdx="0" presStyleCnt="5" custScaleX="136029">
        <dgm:presLayoutVars>
          <dgm:bulletEnabled val="1"/>
        </dgm:presLayoutVars>
      </dgm:prSet>
      <dgm:spPr/>
    </dgm:pt>
    <dgm:pt modelId="{4DA3C34B-5646-4FD2-93BA-60BABD1FAF2F}" type="pres">
      <dgm:prSet presAssocID="{D58C17F4-ED6F-4BB4-9A29-03E728A2A314}" presName="sibTrans" presStyleLbl="sibTrans2D1" presStyleIdx="0" presStyleCnt="4"/>
      <dgm:spPr/>
    </dgm:pt>
    <dgm:pt modelId="{FBF08E3A-8997-492D-AEDF-2A0C925CD97F}" type="pres">
      <dgm:prSet presAssocID="{D58C17F4-ED6F-4BB4-9A29-03E728A2A314}" presName="connectorText" presStyleLbl="sibTrans2D1" presStyleIdx="0" presStyleCnt="4"/>
      <dgm:spPr/>
    </dgm:pt>
    <dgm:pt modelId="{4B871BAB-6AAB-40BD-A18C-C691D7264878}" type="pres">
      <dgm:prSet presAssocID="{3B6CD35B-44E2-4203-AD35-3DC2FBAD60B2}" presName="node" presStyleLbl="node1" presStyleIdx="1" presStyleCnt="5" custScaleY="175415">
        <dgm:presLayoutVars>
          <dgm:bulletEnabled val="1"/>
        </dgm:presLayoutVars>
      </dgm:prSet>
      <dgm:spPr/>
    </dgm:pt>
    <dgm:pt modelId="{21FFF4A0-805B-40CE-B5CD-29B6A7F037CE}" type="pres">
      <dgm:prSet presAssocID="{C7695C66-6BB9-490C-BE11-33A8DBBB8C57}" presName="sibTrans" presStyleLbl="sibTrans2D1" presStyleIdx="1" presStyleCnt="4"/>
      <dgm:spPr/>
    </dgm:pt>
    <dgm:pt modelId="{C1530E93-A176-4405-830B-A137856B361A}" type="pres">
      <dgm:prSet presAssocID="{C7695C66-6BB9-490C-BE11-33A8DBBB8C57}" presName="connectorText" presStyleLbl="sibTrans2D1" presStyleIdx="1" presStyleCnt="4"/>
      <dgm:spPr/>
    </dgm:pt>
    <dgm:pt modelId="{9D913DA4-5A18-4808-9B71-31A2F8F98A4E}" type="pres">
      <dgm:prSet presAssocID="{1EA44952-BB2B-48FF-8904-A2A5403C5E6D}" presName="node" presStyleLbl="node1" presStyleIdx="2" presStyleCnt="5" custScaleX="174861" custScaleY="138520">
        <dgm:presLayoutVars>
          <dgm:bulletEnabled val="1"/>
        </dgm:presLayoutVars>
      </dgm:prSet>
      <dgm:spPr/>
    </dgm:pt>
    <dgm:pt modelId="{7EA56C70-E6FF-4CEE-BFBE-7D8B5E67E948}" type="pres">
      <dgm:prSet presAssocID="{41D5A221-6BF3-412B-A9D4-85563643B82E}" presName="sibTrans" presStyleLbl="sibTrans2D1" presStyleIdx="2" presStyleCnt="4" custAng="441726"/>
      <dgm:spPr/>
    </dgm:pt>
    <dgm:pt modelId="{A6FFB43F-17D1-47BB-BF93-1C00FC63E972}" type="pres">
      <dgm:prSet presAssocID="{41D5A221-6BF3-412B-A9D4-85563643B82E}" presName="connectorText" presStyleLbl="sibTrans2D1" presStyleIdx="2" presStyleCnt="4"/>
      <dgm:spPr/>
    </dgm:pt>
    <dgm:pt modelId="{31046127-42DA-4314-93A5-D9F65FFB1D97}" type="pres">
      <dgm:prSet presAssocID="{BE511679-6C80-4CB3-B438-1011D65CFE01}" presName="node" presStyleLbl="node1" presStyleIdx="3" presStyleCnt="5" custScaleX="137200" custScaleY="177057">
        <dgm:presLayoutVars>
          <dgm:bulletEnabled val="1"/>
        </dgm:presLayoutVars>
      </dgm:prSet>
      <dgm:spPr/>
    </dgm:pt>
    <dgm:pt modelId="{13D9A066-F994-4135-9A00-D16FAA5E941E}" type="pres">
      <dgm:prSet presAssocID="{21C4AB96-3AAB-4F5D-90DC-C553A37EAD54}" presName="sibTrans" presStyleLbl="sibTrans2D1" presStyleIdx="3" presStyleCnt="4"/>
      <dgm:spPr/>
    </dgm:pt>
    <dgm:pt modelId="{A117334B-F075-41ED-8B07-BE2A7BE986C2}" type="pres">
      <dgm:prSet presAssocID="{21C4AB96-3AAB-4F5D-90DC-C553A37EAD54}" presName="connectorText" presStyleLbl="sibTrans2D1" presStyleIdx="3" presStyleCnt="4"/>
      <dgm:spPr/>
    </dgm:pt>
    <dgm:pt modelId="{1F9DC18D-94AE-4FE5-A973-5A74F55C419F}" type="pres">
      <dgm:prSet presAssocID="{6962311C-652C-4639-9788-ED0C3C380FEC}" presName="node" presStyleLbl="node1" presStyleIdx="4" presStyleCnt="5" custScaleX="188212" custScaleY="154671">
        <dgm:presLayoutVars>
          <dgm:bulletEnabled val="1"/>
        </dgm:presLayoutVars>
      </dgm:prSet>
      <dgm:spPr/>
    </dgm:pt>
  </dgm:ptLst>
  <dgm:cxnLst>
    <dgm:cxn modelId="{713A8B01-87F3-40DB-9285-C0C3C524E8C9}" type="presOf" srcId="{D58C17F4-ED6F-4BB4-9A29-03E728A2A314}" destId="{4DA3C34B-5646-4FD2-93BA-60BABD1FAF2F}" srcOrd="0" destOrd="0" presId="urn:microsoft.com/office/officeart/2005/8/layout/process5"/>
    <dgm:cxn modelId="{B9985E0C-698E-4499-8B63-F78D536C5FD5}" type="presOf" srcId="{C7695C66-6BB9-490C-BE11-33A8DBBB8C57}" destId="{21FFF4A0-805B-40CE-B5CD-29B6A7F037CE}" srcOrd="0" destOrd="0" presId="urn:microsoft.com/office/officeart/2005/8/layout/process5"/>
    <dgm:cxn modelId="{EBC9561B-C4FE-4192-B32C-AFA13777C9E4}" srcId="{B12DADDD-1B2F-4DE6-A0EC-527616529E93}" destId="{6962311C-652C-4639-9788-ED0C3C380FEC}" srcOrd="4" destOrd="0" parTransId="{13BAE7FB-0844-471E-86C5-CA5CA42022E3}" sibTransId="{0D3948B6-2EEF-4EC2-BDB2-257B47D63D00}"/>
    <dgm:cxn modelId="{319E9F24-A793-4DFA-BDBD-7EFCB79BBBB1}" type="presOf" srcId="{B12DADDD-1B2F-4DE6-A0EC-527616529E93}" destId="{5417EA08-C610-4644-AF37-BDBF60BF34FC}" srcOrd="0" destOrd="0" presId="urn:microsoft.com/office/officeart/2005/8/layout/process5"/>
    <dgm:cxn modelId="{D6F3222B-0B60-441C-B091-6AD25C59C07A}" type="presOf" srcId="{21C4AB96-3AAB-4F5D-90DC-C553A37EAD54}" destId="{A117334B-F075-41ED-8B07-BE2A7BE986C2}" srcOrd="1" destOrd="0" presId="urn:microsoft.com/office/officeart/2005/8/layout/process5"/>
    <dgm:cxn modelId="{2E939930-BEEA-473F-A76B-1780DC8D87D8}" type="presOf" srcId="{DA8229B2-2DCD-42E5-A7E3-3D9A2871E920}" destId="{AE7DD862-D8C4-4E75-A61D-E851503F13FF}" srcOrd="0" destOrd="0" presId="urn:microsoft.com/office/officeart/2005/8/layout/process5"/>
    <dgm:cxn modelId="{4DE6ED37-68A2-4A03-BF2D-C9BD8378FE56}" type="presOf" srcId="{6962311C-652C-4639-9788-ED0C3C380FEC}" destId="{1F9DC18D-94AE-4FE5-A973-5A74F55C419F}" srcOrd="0" destOrd="0" presId="urn:microsoft.com/office/officeart/2005/8/layout/process5"/>
    <dgm:cxn modelId="{14FD6460-6871-4D9C-92B7-CB36B1ADA9E6}" type="presOf" srcId="{C7695C66-6BB9-490C-BE11-33A8DBBB8C57}" destId="{C1530E93-A176-4405-830B-A137856B361A}" srcOrd="1" destOrd="0" presId="urn:microsoft.com/office/officeart/2005/8/layout/process5"/>
    <dgm:cxn modelId="{78F86262-C5A6-4D29-9DFA-DA187FB9DF02}" type="presOf" srcId="{D58C17F4-ED6F-4BB4-9A29-03E728A2A314}" destId="{FBF08E3A-8997-492D-AEDF-2A0C925CD97F}" srcOrd="1" destOrd="0" presId="urn:microsoft.com/office/officeart/2005/8/layout/process5"/>
    <dgm:cxn modelId="{26DDE07A-02A9-4934-8DA8-C7B641F0E805}" type="presOf" srcId="{3B6CD35B-44E2-4203-AD35-3DC2FBAD60B2}" destId="{4B871BAB-6AAB-40BD-A18C-C691D7264878}" srcOrd="0" destOrd="0" presId="urn:microsoft.com/office/officeart/2005/8/layout/process5"/>
    <dgm:cxn modelId="{B6456886-86D7-4ACC-95FA-0CF6B8CB0899}" srcId="{B12DADDD-1B2F-4DE6-A0EC-527616529E93}" destId="{1EA44952-BB2B-48FF-8904-A2A5403C5E6D}" srcOrd="2" destOrd="0" parTransId="{E6890128-C1B0-4197-8498-BA4DDEB92D6E}" sibTransId="{41D5A221-6BF3-412B-A9D4-85563643B82E}"/>
    <dgm:cxn modelId="{7EF4818D-B186-415D-A158-9C61CF316125}" type="presOf" srcId="{41D5A221-6BF3-412B-A9D4-85563643B82E}" destId="{7EA56C70-E6FF-4CEE-BFBE-7D8B5E67E948}" srcOrd="0" destOrd="0" presId="urn:microsoft.com/office/officeart/2005/8/layout/process5"/>
    <dgm:cxn modelId="{C32A8D9E-224F-42F8-8BC9-98E1561983E1}" type="presOf" srcId="{1EA44952-BB2B-48FF-8904-A2A5403C5E6D}" destId="{9D913DA4-5A18-4808-9B71-31A2F8F98A4E}" srcOrd="0" destOrd="0" presId="urn:microsoft.com/office/officeart/2005/8/layout/process5"/>
    <dgm:cxn modelId="{F4C88AC4-699D-4A62-B78C-9731E3A31C7D}" type="presOf" srcId="{21C4AB96-3AAB-4F5D-90DC-C553A37EAD54}" destId="{13D9A066-F994-4135-9A00-D16FAA5E941E}" srcOrd="0" destOrd="0" presId="urn:microsoft.com/office/officeart/2005/8/layout/process5"/>
    <dgm:cxn modelId="{A1BAB3CC-F3EC-4206-860A-E098CDD6D369}" srcId="{B12DADDD-1B2F-4DE6-A0EC-527616529E93}" destId="{BE511679-6C80-4CB3-B438-1011D65CFE01}" srcOrd="3" destOrd="0" parTransId="{6F709DEA-8FB0-4140-9EB1-525F2BA39A15}" sibTransId="{21C4AB96-3AAB-4F5D-90DC-C553A37EAD54}"/>
    <dgm:cxn modelId="{89CACFD2-B7DD-432C-9600-DBD104842610}" type="presOf" srcId="{BE511679-6C80-4CB3-B438-1011D65CFE01}" destId="{31046127-42DA-4314-93A5-D9F65FFB1D97}" srcOrd="0" destOrd="0" presId="urn:microsoft.com/office/officeart/2005/8/layout/process5"/>
    <dgm:cxn modelId="{CAD3C9D8-4324-4AC0-A585-01968AA3BBAE}" srcId="{B12DADDD-1B2F-4DE6-A0EC-527616529E93}" destId="{3B6CD35B-44E2-4203-AD35-3DC2FBAD60B2}" srcOrd="1" destOrd="0" parTransId="{3F8DF79C-A00C-453C-B365-F2C615F4B6D2}" sibTransId="{C7695C66-6BB9-490C-BE11-33A8DBBB8C57}"/>
    <dgm:cxn modelId="{544082E6-AD6F-42EA-A63B-1A5EC6DAA1DC}" type="presOf" srcId="{41D5A221-6BF3-412B-A9D4-85563643B82E}" destId="{A6FFB43F-17D1-47BB-BF93-1C00FC63E972}" srcOrd="1" destOrd="0" presId="urn:microsoft.com/office/officeart/2005/8/layout/process5"/>
    <dgm:cxn modelId="{A7C632E8-0B5A-42E2-9CBC-47334E20CB1A}" srcId="{B12DADDD-1B2F-4DE6-A0EC-527616529E93}" destId="{DA8229B2-2DCD-42E5-A7E3-3D9A2871E920}" srcOrd="0" destOrd="0" parTransId="{4D4A7753-7872-4FB5-8F52-E69C25E06521}" sibTransId="{D58C17F4-ED6F-4BB4-9A29-03E728A2A314}"/>
    <dgm:cxn modelId="{0325A707-12A4-45EB-AF3F-51AA7E5A2D44}" type="presParOf" srcId="{5417EA08-C610-4644-AF37-BDBF60BF34FC}" destId="{AE7DD862-D8C4-4E75-A61D-E851503F13FF}" srcOrd="0" destOrd="0" presId="urn:microsoft.com/office/officeart/2005/8/layout/process5"/>
    <dgm:cxn modelId="{17921C98-1CBE-4765-9FF1-1EC54578711F}" type="presParOf" srcId="{5417EA08-C610-4644-AF37-BDBF60BF34FC}" destId="{4DA3C34B-5646-4FD2-93BA-60BABD1FAF2F}" srcOrd="1" destOrd="0" presId="urn:microsoft.com/office/officeart/2005/8/layout/process5"/>
    <dgm:cxn modelId="{E7340797-D3DA-4BAF-A31D-5BAFDA6CA800}" type="presParOf" srcId="{4DA3C34B-5646-4FD2-93BA-60BABD1FAF2F}" destId="{FBF08E3A-8997-492D-AEDF-2A0C925CD97F}" srcOrd="0" destOrd="0" presId="urn:microsoft.com/office/officeart/2005/8/layout/process5"/>
    <dgm:cxn modelId="{075EDD55-4B3A-446A-B2E0-F4BBAE2462EB}" type="presParOf" srcId="{5417EA08-C610-4644-AF37-BDBF60BF34FC}" destId="{4B871BAB-6AAB-40BD-A18C-C691D7264878}" srcOrd="2" destOrd="0" presId="urn:microsoft.com/office/officeart/2005/8/layout/process5"/>
    <dgm:cxn modelId="{F52C2AA0-117F-4374-8A36-5918267D52AC}" type="presParOf" srcId="{5417EA08-C610-4644-AF37-BDBF60BF34FC}" destId="{21FFF4A0-805B-40CE-B5CD-29B6A7F037CE}" srcOrd="3" destOrd="0" presId="urn:microsoft.com/office/officeart/2005/8/layout/process5"/>
    <dgm:cxn modelId="{ADE6BA05-DC30-42A3-A759-6BE2F6DAF16F}" type="presParOf" srcId="{21FFF4A0-805B-40CE-B5CD-29B6A7F037CE}" destId="{C1530E93-A176-4405-830B-A137856B361A}" srcOrd="0" destOrd="0" presId="urn:microsoft.com/office/officeart/2005/8/layout/process5"/>
    <dgm:cxn modelId="{4BFF6D56-F2FA-400D-B18D-D27DC51C937F}" type="presParOf" srcId="{5417EA08-C610-4644-AF37-BDBF60BF34FC}" destId="{9D913DA4-5A18-4808-9B71-31A2F8F98A4E}" srcOrd="4" destOrd="0" presId="urn:microsoft.com/office/officeart/2005/8/layout/process5"/>
    <dgm:cxn modelId="{C81E8ED3-399E-4D41-A113-510609E66369}" type="presParOf" srcId="{5417EA08-C610-4644-AF37-BDBF60BF34FC}" destId="{7EA56C70-E6FF-4CEE-BFBE-7D8B5E67E948}" srcOrd="5" destOrd="0" presId="urn:microsoft.com/office/officeart/2005/8/layout/process5"/>
    <dgm:cxn modelId="{F2B41822-3008-4052-B105-A703B3B24049}" type="presParOf" srcId="{7EA56C70-E6FF-4CEE-BFBE-7D8B5E67E948}" destId="{A6FFB43F-17D1-47BB-BF93-1C00FC63E972}" srcOrd="0" destOrd="0" presId="urn:microsoft.com/office/officeart/2005/8/layout/process5"/>
    <dgm:cxn modelId="{0EE6818B-85D9-4EB9-8C63-D28767AA0997}" type="presParOf" srcId="{5417EA08-C610-4644-AF37-BDBF60BF34FC}" destId="{31046127-42DA-4314-93A5-D9F65FFB1D97}" srcOrd="6" destOrd="0" presId="urn:microsoft.com/office/officeart/2005/8/layout/process5"/>
    <dgm:cxn modelId="{E48C5203-08C6-48DC-A254-424A4E1B6FB6}" type="presParOf" srcId="{5417EA08-C610-4644-AF37-BDBF60BF34FC}" destId="{13D9A066-F994-4135-9A00-D16FAA5E941E}" srcOrd="7" destOrd="0" presId="urn:microsoft.com/office/officeart/2005/8/layout/process5"/>
    <dgm:cxn modelId="{A293ECC0-34B7-49EB-AB1A-E15D0BEBE934}" type="presParOf" srcId="{13D9A066-F994-4135-9A00-D16FAA5E941E}" destId="{A117334B-F075-41ED-8B07-BE2A7BE986C2}" srcOrd="0" destOrd="0" presId="urn:microsoft.com/office/officeart/2005/8/layout/process5"/>
    <dgm:cxn modelId="{C5126745-3E1F-4678-9263-E56260706E21}" type="presParOf" srcId="{5417EA08-C610-4644-AF37-BDBF60BF34FC}" destId="{1F9DC18D-94AE-4FE5-A973-5A74F55C41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2DADDD-1B2F-4DE6-A0EC-527616529E93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8229B2-2DCD-42E5-A7E3-3D9A2871E920}">
      <dgm:prSet custT="1"/>
      <dgm:spPr/>
      <dgm:t>
        <a:bodyPr/>
        <a:lstStyle/>
        <a:p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rPr>
            <a:t>Islam offers exceptions for those with serious health conditions</a:t>
          </a:r>
          <a:endParaRPr lang="en-US" sz="2400" dirty="0"/>
        </a:p>
      </dgm:t>
    </dgm:pt>
    <dgm:pt modelId="{4D4A7753-7872-4FB5-8F52-E69C25E06521}" type="parTrans" cxnId="{A7C632E8-0B5A-42E2-9CBC-47334E20CB1A}">
      <dgm:prSet/>
      <dgm:spPr/>
      <dgm:t>
        <a:bodyPr/>
        <a:lstStyle/>
        <a:p>
          <a:endParaRPr lang="en-US"/>
        </a:p>
      </dgm:t>
    </dgm:pt>
    <dgm:pt modelId="{D58C17F4-ED6F-4BB4-9A29-03E728A2A314}" type="sibTrans" cxnId="{A7C632E8-0B5A-42E2-9CBC-47334E20CB1A}">
      <dgm:prSet/>
      <dgm:spPr/>
      <dgm:t>
        <a:bodyPr/>
        <a:lstStyle/>
        <a:p>
          <a:endParaRPr lang="en-US"/>
        </a:p>
      </dgm:t>
    </dgm:pt>
    <dgm:pt modelId="{3B6CD35B-44E2-4203-AD35-3DC2FBAD60B2}">
      <dgm:prSet custT="1"/>
      <dgm:spPr/>
      <dgm:t>
        <a:bodyPr/>
        <a:lstStyle/>
        <a:p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rPr>
            <a:t>Despite these exceptions, many Muslims with diabetes choose to fast for religious, cultural and social reasons</a:t>
          </a:r>
          <a:endParaRPr lang="en-US" sz="2400" dirty="0"/>
        </a:p>
      </dgm:t>
    </dgm:pt>
    <dgm:pt modelId="{3F8DF79C-A00C-453C-B365-F2C615F4B6D2}" type="parTrans" cxnId="{CAD3C9D8-4324-4AC0-A585-01968AA3BBAE}">
      <dgm:prSet/>
      <dgm:spPr/>
      <dgm:t>
        <a:bodyPr/>
        <a:lstStyle/>
        <a:p>
          <a:endParaRPr lang="en-US"/>
        </a:p>
      </dgm:t>
    </dgm:pt>
    <dgm:pt modelId="{C7695C66-6BB9-490C-BE11-33A8DBBB8C57}" type="sibTrans" cxnId="{CAD3C9D8-4324-4AC0-A585-01968AA3BBAE}">
      <dgm:prSet/>
      <dgm:spPr/>
      <dgm:t>
        <a:bodyPr/>
        <a:lstStyle/>
        <a:p>
          <a:endParaRPr lang="en-US"/>
        </a:p>
      </dgm:t>
    </dgm:pt>
    <dgm:pt modelId="{BE511679-6C80-4CB3-B438-1011D65CFE01}">
      <dgm:prSet custT="1"/>
      <dgm:spPr/>
      <dgm:t>
        <a:bodyPr/>
        <a:lstStyle/>
        <a:p>
          <a:r>
            <a:rPr lang="en-US" sz="2400" b="1" dirty="0"/>
            <a:t> </a:t>
          </a:r>
          <a:r>
            <a:rPr kumimoji="0" lang="en-US" sz="24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Unsafe fasting during Ramadan could be harmful </a:t>
          </a:r>
          <a:endParaRPr lang="en-US" sz="2400" dirty="0"/>
        </a:p>
      </dgm:t>
    </dgm:pt>
    <dgm:pt modelId="{6F709DEA-8FB0-4140-9EB1-525F2BA39A15}" type="parTrans" cxnId="{A1BAB3CC-F3EC-4206-860A-E098CDD6D369}">
      <dgm:prSet/>
      <dgm:spPr/>
      <dgm:t>
        <a:bodyPr/>
        <a:lstStyle/>
        <a:p>
          <a:endParaRPr lang="en-US"/>
        </a:p>
      </dgm:t>
    </dgm:pt>
    <dgm:pt modelId="{21C4AB96-3AAB-4F5D-90DC-C553A37EAD54}" type="sibTrans" cxnId="{A1BAB3CC-F3EC-4206-860A-E098CDD6D369}">
      <dgm:prSet/>
      <dgm:spPr/>
      <dgm:t>
        <a:bodyPr/>
        <a:lstStyle/>
        <a:p>
          <a:endParaRPr lang="en-US"/>
        </a:p>
      </dgm:t>
    </dgm:pt>
    <dgm:pt modelId="{6962311C-652C-4639-9788-ED0C3C380FEC}">
      <dgm:prSet/>
      <dgm:spPr/>
      <dgm:t>
        <a:bodyPr/>
        <a:lstStyle/>
        <a:p>
          <a:r>
            <a:rPr lang="en-US" b="1" dirty="0">
              <a:solidFill>
                <a:prstClr val="black"/>
              </a:solidFill>
              <a:latin typeface="Calibri" panose="020F0502020204030204"/>
            </a:rPr>
            <a:t>It is important that HCPs understand how to risk stratify patients pre-Ramadan and use various antihyperglycemic agents during Ramadan</a:t>
          </a:r>
          <a:endParaRPr lang="en-US" dirty="0"/>
        </a:p>
      </dgm:t>
    </dgm:pt>
    <dgm:pt modelId="{13BAE7FB-0844-471E-86C5-CA5CA42022E3}" type="parTrans" cxnId="{EBC9561B-C4FE-4192-B32C-AFA13777C9E4}">
      <dgm:prSet/>
      <dgm:spPr/>
      <dgm:t>
        <a:bodyPr/>
        <a:lstStyle/>
        <a:p>
          <a:endParaRPr lang="en-US"/>
        </a:p>
      </dgm:t>
    </dgm:pt>
    <dgm:pt modelId="{0D3948B6-2EEF-4EC2-BDB2-257B47D63D00}" type="sibTrans" cxnId="{EBC9561B-C4FE-4192-B32C-AFA13777C9E4}">
      <dgm:prSet/>
      <dgm:spPr/>
      <dgm:t>
        <a:bodyPr/>
        <a:lstStyle/>
        <a:p>
          <a:endParaRPr lang="en-US"/>
        </a:p>
      </dgm:t>
    </dgm:pt>
    <dgm:pt modelId="{5417EA08-C610-4644-AF37-BDBF60BF34FC}" type="pres">
      <dgm:prSet presAssocID="{B12DADDD-1B2F-4DE6-A0EC-527616529E93}" presName="diagram" presStyleCnt="0">
        <dgm:presLayoutVars>
          <dgm:dir/>
          <dgm:resizeHandles val="exact"/>
        </dgm:presLayoutVars>
      </dgm:prSet>
      <dgm:spPr/>
    </dgm:pt>
    <dgm:pt modelId="{AE7DD862-D8C4-4E75-A61D-E851503F13FF}" type="pres">
      <dgm:prSet presAssocID="{DA8229B2-2DCD-42E5-A7E3-3D9A2871E920}" presName="node" presStyleLbl="node1" presStyleIdx="0" presStyleCnt="4" custScaleX="166078" custScaleY="231313" custLinFactNeighborX="-15450" custLinFactNeighborY="-904">
        <dgm:presLayoutVars>
          <dgm:bulletEnabled val="1"/>
        </dgm:presLayoutVars>
      </dgm:prSet>
      <dgm:spPr/>
    </dgm:pt>
    <dgm:pt modelId="{4DA3C34B-5646-4FD2-93BA-60BABD1FAF2F}" type="pres">
      <dgm:prSet presAssocID="{D58C17F4-ED6F-4BB4-9A29-03E728A2A314}" presName="sibTrans" presStyleLbl="sibTrans2D1" presStyleIdx="0" presStyleCnt="3"/>
      <dgm:spPr/>
    </dgm:pt>
    <dgm:pt modelId="{FBF08E3A-8997-492D-AEDF-2A0C925CD97F}" type="pres">
      <dgm:prSet presAssocID="{D58C17F4-ED6F-4BB4-9A29-03E728A2A314}" presName="connectorText" presStyleLbl="sibTrans2D1" presStyleIdx="0" presStyleCnt="3"/>
      <dgm:spPr/>
    </dgm:pt>
    <dgm:pt modelId="{4B871BAB-6AAB-40BD-A18C-C691D7264878}" type="pres">
      <dgm:prSet presAssocID="{3B6CD35B-44E2-4203-AD35-3DC2FBAD60B2}" presName="node" presStyleLbl="node1" presStyleIdx="1" presStyleCnt="4" custScaleX="245698" custScaleY="251969">
        <dgm:presLayoutVars>
          <dgm:bulletEnabled val="1"/>
        </dgm:presLayoutVars>
      </dgm:prSet>
      <dgm:spPr/>
    </dgm:pt>
    <dgm:pt modelId="{21FFF4A0-805B-40CE-B5CD-29B6A7F037CE}" type="pres">
      <dgm:prSet presAssocID="{C7695C66-6BB9-490C-BE11-33A8DBBB8C57}" presName="sibTrans" presStyleLbl="sibTrans2D1" presStyleIdx="1" presStyleCnt="3"/>
      <dgm:spPr/>
    </dgm:pt>
    <dgm:pt modelId="{C1530E93-A176-4405-830B-A137856B361A}" type="pres">
      <dgm:prSet presAssocID="{C7695C66-6BB9-490C-BE11-33A8DBBB8C57}" presName="connectorText" presStyleLbl="sibTrans2D1" presStyleIdx="1" presStyleCnt="3"/>
      <dgm:spPr/>
    </dgm:pt>
    <dgm:pt modelId="{31046127-42DA-4314-93A5-D9F65FFB1D97}" type="pres">
      <dgm:prSet presAssocID="{BE511679-6C80-4CB3-B438-1011D65CFE01}" presName="node" presStyleLbl="node1" presStyleIdx="2" presStyleCnt="4" custScaleX="186035" custScaleY="177057">
        <dgm:presLayoutVars>
          <dgm:bulletEnabled val="1"/>
        </dgm:presLayoutVars>
      </dgm:prSet>
      <dgm:spPr/>
    </dgm:pt>
    <dgm:pt modelId="{13D9A066-F994-4135-9A00-D16FAA5E941E}" type="pres">
      <dgm:prSet presAssocID="{21C4AB96-3AAB-4F5D-90DC-C553A37EAD54}" presName="sibTrans" presStyleLbl="sibTrans2D1" presStyleIdx="2" presStyleCnt="3" custAng="20590080"/>
      <dgm:spPr/>
    </dgm:pt>
    <dgm:pt modelId="{A117334B-F075-41ED-8B07-BE2A7BE986C2}" type="pres">
      <dgm:prSet presAssocID="{21C4AB96-3AAB-4F5D-90DC-C553A37EAD54}" presName="connectorText" presStyleLbl="sibTrans2D1" presStyleIdx="2" presStyleCnt="3"/>
      <dgm:spPr/>
    </dgm:pt>
    <dgm:pt modelId="{1F9DC18D-94AE-4FE5-A973-5A74F55C419F}" type="pres">
      <dgm:prSet presAssocID="{6962311C-652C-4639-9788-ED0C3C380FEC}" presName="node" presStyleLbl="node1" presStyleIdx="3" presStyleCnt="4" custScaleX="271163" custScaleY="226740">
        <dgm:presLayoutVars>
          <dgm:bulletEnabled val="1"/>
        </dgm:presLayoutVars>
      </dgm:prSet>
      <dgm:spPr/>
    </dgm:pt>
  </dgm:ptLst>
  <dgm:cxnLst>
    <dgm:cxn modelId="{713A8B01-87F3-40DB-9285-C0C3C524E8C9}" type="presOf" srcId="{D58C17F4-ED6F-4BB4-9A29-03E728A2A314}" destId="{4DA3C34B-5646-4FD2-93BA-60BABD1FAF2F}" srcOrd="0" destOrd="0" presId="urn:microsoft.com/office/officeart/2005/8/layout/process5"/>
    <dgm:cxn modelId="{B9985E0C-698E-4499-8B63-F78D536C5FD5}" type="presOf" srcId="{C7695C66-6BB9-490C-BE11-33A8DBBB8C57}" destId="{21FFF4A0-805B-40CE-B5CD-29B6A7F037CE}" srcOrd="0" destOrd="0" presId="urn:microsoft.com/office/officeart/2005/8/layout/process5"/>
    <dgm:cxn modelId="{EBC9561B-C4FE-4192-B32C-AFA13777C9E4}" srcId="{B12DADDD-1B2F-4DE6-A0EC-527616529E93}" destId="{6962311C-652C-4639-9788-ED0C3C380FEC}" srcOrd="3" destOrd="0" parTransId="{13BAE7FB-0844-471E-86C5-CA5CA42022E3}" sibTransId="{0D3948B6-2EEF-4EC2-BDB2-257B47D63D00}"/>
    <dgm:cxn modelId="{319E9F24-A793-4DFA-BDBD-7EFCB79BBBB1}" type="presOf" srcId="{B12DADDD-1B2F-4DE6-A0EC-527616529E93}" destId="{5417EA08-C610-4644-AF37-BDBF60BF34FC}" srcOrd="0" destOrd="0" presId="urn:microsoft.com/office/officeart/2005/8/layout/process5"/>
    <dgm:cxn modelId="{D6F3222B-0B60-441C-B091-6AD25C59C07A}" type="presOf" srcId="{21C4AB96-3AAB-4F5D-90DC-C553A37EAD54}" destId="{A117334B-F075-41ED-8B07-BE2A7BE986C2}" srcOrd="1" destOrd="0" presId="urn:microsoft.com/office/officeart/2005/8/layout/process5"/>
    <dgm:cxn modelId="{2E939930-BEEA-473F-A76B-1780DC8D87D8}" type="presOf" srcId="{DA8229B2-2DCD-42E5-A7E3-3D9A2871E920}" destId="{AE7DD862-D8C4-4E75-A61D-E851503F13FF}" srcOrd="0" destOrd="0" presId="urn:microsoft.com/office/officeart/2005/8/layout/process5"/>
    <dgm:cxn modelId="{4DE6ED37-68A2-4A03-BF2D-C9BD8378FE56}" type="presOf" srcId="{6962311C-652C-4639-9788-ED0C3C380FEC}" destId="{1F9DC18D-94AE-4FE5-A973-5A74F55C419F}" srcOrd="0" destOrd="0" presId="urn:microsoft.com/office/officeart/2005/8/layout/process5"/>
    <dgm:cxn modelId="{14FD6460-6871-4D9C-92B7-CB36B1ADA9E6}" type="presOf" srcId="{C7695C66-6BB9-490C-BE11-33A8DBBB8C57}" destId="{C1530E93-A176-4405-830B-A137856B361A}" srcOrd="1" destOrd="0" presId="urn:microsoft.com/office/officeart/2005/8/layout/process5"/>
    <dgm:cxn modelId="{78F86262-C5A6-4D29-9DFA-DA187FB9DF02}" type="presOf" srcId="{D58C17F4-ED6F-4BB4-9A29-03E728A2A314}" destId="{FBF08E3A-8997-492D-AEDF-2A0C925CD97F}" srcOrd="1" destOrd="0" presId="urn:microsoft.com/office/officeart/2005/8/layout/process5"/>
    <dgm:cxn modelId="{26DDE07A-02A9-4934-8DA8-C7B641F0E805}" type="presOf" srcId="{3B6CD35B-44E2-4203-AD35-3DC2FBAD60B2}" destId="{4B871BAB-6AAB-40BD-A18C-C691D7264878}" srcOrd="0" destOrd="0" presId="urn:microsoft.com/office/officeart/2005/8/layout/process5"/>
    <dgm:cxn modelId="{F4C88AC4-699D-4A62-B78C-9731E3A31C7D}" type="presOf" srcId="{21C4AB96-3AAB-4F5D-90DC-C553A37EAD54}" destId="{13D9A066-F994-4135-9A00-D16FAA5E941E}" srcOrd="0" destOrd="0" presId="urn:microsoft.com/office/officeart/2005/8/layout/process5"/>
    <dgm:cxn modelId="{A1BAB3CC-F3EC-4206-860A-E098CDD6D369}" srcId="{B12DADDD-1B2F-4DE6-A0EC-527616529E93}" destId="{BE511679-6C80-4CB3-B438-1011D65CFE01}" srcOrd="2" destOrd="0" parTransId="{6F709DEA-8FB0-4140-9EB1-525F2BA39A15}" sibTransId="{21C4AB96-3AAB-4F5D-90DC-C553A37EAD54}"/>
    <dgm:cxn modelId="{89CACFD2-B7DD-432C-9600-DBD104842610}" type="presOf" srcId="{BE511679-6C80-4CB3-B438-1011D65CFE01}" destId="{31046127-42DA-4314-93A5-D9F65FFB1D97}" srcOrd="0" destOrd="0" presId="urn:microsoft.com/office/officeart/2005/8/layout/process5"/>
    <dgm:cxn modelId="{CAD3C9D8-4324-4AC0-A585-01968AA3BBAE}" srcId="{B12DADDD-1B2F-4DE6-A0EC-527616529E93}" destId="{3B6CD35B-44E2-4203-AD35-3DC2FBAD60B2}" srcOrd="1" destOrd="0" parTransId="{3F8DF79C-A00C-453C-B365-F2C615F4B6D2}" sibTransId="{C7695C66-6BB9-490C-BE11-33A8DBBB8C57}"/>
    <dgm:cxn modelId="{A7C632E8-0B5A-42E2-9CBC-47334E20CB1A}" srcId="{B12DADDD-1B2F-4DE6-A0EC-527616529E93}" destId="{DA8229B2-2DCD-42E5-A7E3-3D9A2871E920}" srcOrd="0" destOrd="0" parTransId="{4D4A7753-7872-4FB5-8F52-E69C25E06521}" sibTransId="{D58C17F4-ED6F-4BB4-9A29-03E728A2A314}"/>
    <dgm:cxn modelId="{0325A707-12A4-45EB-AF3F-51AA7E5A2D44}" type="presParOf" srcId="{5417EA08-C610-4644-AF37-BDBF60BF34FC}" destId="{AE7DD862-D8C4-4E75-A61D-E851503F13FF}" srcOrd="0" destOrd="0" presId="urn:microsoft.com/office/officeart/2005/8/layout/process5"/>
    <dgm:cxn modelId="{17921C98-1CBE-4765-9FF1-1EC54578711F}" type="presParOf" srcId="{5417EA08-C610-4644-AF37-BDBF60BF34FC}" destId="{4DA3C34B-5646-4FD2-93BA-60BABD1FAF2F}" srcOrd="1" destOrd="0" presId="urn:microsoft.com/office/officeart/2005/8/layout/process5"/>
    <dgm:cxn modelId="{E7340797-D3DA-4BAF-A31D-5BAFDA6CA800}" type="presParOf" srcId="{4DA3C34B-5646-4FD2-93BA-60BABD1FAF2F}" destId="{FBF08E3A-8997-492D-AEDF-2A0C925CD97F}" srcOrd="0" destOrd="0" presId="urn:microsoft.com/office/officeart/2005/8/layout/process5"/>
    <dgm:cxn modelId="{075EDD55-4B3A-446A-B2E0-F4BBAE2462EB}" type="presParOf" srcId="{5417EA08-C610-4644-AF37-BDBF60BF34FC}" destId="{4B871BAB-6AAB-40BD-A18C-C691D7264878}" srcOrd="2" destOrd="0" presId="urn:microsoft.com/office/officeart/2005/8/layout/process5"/>
    <dgm:cxn modelId="{F52C2AA0-117F-4374-8A36-5918267D52AC}" type="presParOf" srcId="{5417EA08-C610-4644-AF37-BDBF60BF34FC}" destId="{21FFF4A0-805B-40CE-B5CD-29B6A7F037CE}" srcOrd="3" destOrd="0" presId="urn:microsoft.com/office/officeart/2005/8/layout/process5"/>
    <dgm:cxn modelId="{ADE6BA05-DC30-42A3-A759-6BE2F6DAF16F}" type="presParOf" srcId="{21FFF4A0-805B-40CE-B5CD-29B6A7F037CE}" destId="{C1530E93-A176-4405-830B-A137856B361A}" srcOrd="0" destOrd="0" presId="urn:microsoft.com/office/officeart/2005/8/layout/process5"/>
    <dgm:cxn modelId="{0EE6818B-85D9-4EB9-8C63-D28767AA0997}" type="presParOf" srcId="{5417EA08-C610-4644-AF37-BDBF60BF34FC}" destId="{31046127-42DA-4314-93A5-D9F65FFB1D97}" srcOrd="4" destOrd="0" presId="urn:microsoft.com/office/officeart/2005/8/layout/process5"/>
    <dgm:cxn modelId="{E48C5203-08C6-48DC-A254-424A4E1B6FB6}" type="presParOf" srcId="{5417EA08-C610-4644-AF37-BDBF60BF34FC}" destId="{13D9A066-F994-4135-9A00-D16FAA5E941E}" srcOrd="5" destOrd="0" presId="urn:microsoft.com/office/officeart/2005/8/layout/process5"/>
    <dgm:cxn modelId="{A293ECC0-34B7-49EB-AB1A-E15D0BEBE934}" type="presParOf" srcId="{13D9A066-F994-4135-9A00-D16FAA5E941E}" destId="{A117334B-F075-41ED-8B07-BE2A7BE986C2}" srcOrd="0" destOrd="0" presId="urn:microsoft.com/office/officeart/2005/8/layout/process5"/>
    <dgm:cxn modelId="{C5126745-3E1F-4678-9263-E56260706E21}" type="presParOf" srcId="{5417EA08-C610-4644-AF37-BDBF60BF34FC}" destId="{1F9DC18D-94AE-4FE5-A973-5A74F55C419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D420C6-FF5C-4CF0-8C24-CFFB6909FF0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FE7853-C583-49AD-99FE-2A70282CCA02}">
      <dgm:prSet custT="1"/>
      <dgm:spPr/>
      <dgm:t>
        <a:bodyPr/>
        <a:lstStyle/>
        <a:p>
          <a:r>
            <a:rPr lang="en-US" sz="2400" b="1" dirty="0"/>
            <a:t>Pricking the skin for SMBG invalidates Ramadan Fasting!</a:t>
          </a:r>
          <a:endParaRPr lang="en-US" sz="2400" dirty="0"/>
        </a:p>
      </dgm:t>
    </dgm:pt>
    <dgm:pt modelId="{04150D40-51DB-4DFD-8AC7-3F27839E0BEC}" type="parTrans" cxnId="{5CA2A7F4-6B4B-4F61-BC7D-1812FC96C1BE}">
      <dgm:prSet/>
      <dgm:spPr/>
      <dgm:t>
        <a:bodyPr/>
        <a:lstStyle/>
        <a:p>
          <a:endParaRPr lang="en-US"/>
        </a:p>
      </dgm:t>
    </dgm:pt>
    <dgm:pt modelId="{75B77A41-06E1-44A9-8529-1EDFA592C1C6}" type="sibTrans" cxnId="{5CA2A7F4-6B4B-4F61-BC7D-1812FC96C1BE}">
      <dgm:prSet/>
      <dgm:spPr/>
      <dgm:t>
        <a:bodyPr/>
        <a:lstStyle/>
        <a:p>
          <a:endParaRPr lang="en-US"/>
        </a:p>
      </dgm:t>
    </dgm:pt>
    <dgm:pt modelId="{A5B03CFB-21F2-40E0-9282-C0946D6AD5DE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1" dirty="0"/>
            <a:t>Glucose monitoring does not invalidate the fast</a:t>
          </a:r>
          <a:endParaRPr lang="en-US" sz="2400" dirty="0"/>
        </a:p>
      </dgm:t>
    </dgm:pt>
    <dgm:pt modelId="{CCA3020C-12D0-43F3-B320-A5C3E08F0BCC}" type="parTrans" cxnId="{06BC270C-DFEE-415B-853F-89EAB0B774F4}">
      <dgm:prSet/>
      <dgm:spPr>
        <a:ln w="57150"/>
      </dgm:spPr>
      <dgm:t>
        <a:bodyPr/>
        <a:lstStyle/>
        <a:p>
          <a:endParaRPr lang="en-US"/>
        </a:p>
      </dgm:t>
    </dgm:pt>
    <dgm:pt modelId="{311C05BD-AD62-4CC3-B7F1-2E3B3C45DEAE}" type="sibTrans" cxnId="{06BC270C-DFEE-415B-853F-89EAB0B774F4}">
      <dgm:prSet/>
      <dgm:spPr/>
      <dgm:t>
        <a:bodyPr/>
        <a:lstStyle/>
        <a:p>
          <a:endParaRPr lang="en-US"/>
        </a:p>
      </dgm:t>
    </dgm:pt>
    <dgm:pt modelId="{F1F1A3CD-5A42-4822-8FF2-E3760492C621}">
      <dgm:prSet custT="1"/>
      <dgm:spPr/>
      <dgm:t>
        <a:bodyPr/>
        <a:lstStyle/>
        <a:p>
          <a:r>
            <a:rPr lang="en-US" sz="2400" b="1" dirty="0"/>
            <a:t>Frequent SMBG checks increase the chances to break the fast! </a:t>
          </a:r>
          <a:endParaRPr lang="en-US" sz="2400" dirty="0"/>
        </a:p>
      </dgm:t>
    </dgm:pt>
    <dgm:pt modelId="{C04BEB68-F1F5-4BC7-9F19-E742616C3245}" type="parTrans" cxnId="{1452243E-3083-4C0E-9300-EE553B0A1EB7}">
      <dgm:prSet/>
      <dgm:spPr/>
      <dgm:t>
        <a:bodyPr/>
        <a:lstStyle/>
        <a:p>
          <a:endParaRPr lang="en-US"/>
        </a:p>
      </dgm:t>
    </dgm:pt>
    <dgm:pt modelId="{C3896A5B-0894-468E-B7A4-A27CBAF82739}" type="sibTrans" cxnId="{1452243E-3083-4C0E-9300-EE553B0A1EB7}">
      <dgm:prSet/>
      <dgm:spPr/>
      <dgm:t>
        <a:bodyPr/>
        <a:lstStyle/>
        <a:p>
          <a:endParaRPr lang="en-US"/>
        </a:p>
      </dgm:t>
    </dgm:pt>
    <dgm:pt modelId="{47310EEB-22A0-4135-BA69-EC2720F709DF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400" b="1" dirty="0"/>
            <a:t>Frequent SMBG may reduce the frequency and severity of hypoglycemic episodes so that fasting can be performed safely</a:t>
          </a:r>
          <a:endParaRPr lang="en-US" sz="2400" dirty="0"/>
        </a:p>
      </dgm:t>
    </dgm:pt>
    <dgm:pt modelId="{8C115460-5D08-4E30-A159-B88361ECB404}" type="parTrans" cxnId="{427CDCF3-6177-4AE6-9D6A-4AFA7C9BC0F7}">
      <dgm:prSet/>
      <dgm:spPr>
        <a:ln w="57150"/>
      </dgm:spPr>
      <dgm:t>
        <a:bodyPr/>
        <a:lstStyle/>
        <a:p>
          <a:endParaRPr lang="en-US"/>
        </a:p>
      </dgm:t>
    </dgm:pt>
    <dgm:pt modelId="{E941C51C-D140-4691-AAFC-3F5176F09B2A}" type="sibTrans" cxnId="{427CDCF3-6177-4AE6-9D6A-4AFA7C9BC0F7}">
      <dgm:prSet/>
      <dgm:spPr/>
      <dgm:t>
        <a:bodyPr/>
        <a:lstStyle/>
        <a:p>
          <a:endParaRPr lang="en-US"/>
        </a:p>
      </dgm:t>
    </dgm:pt>
    <dgm:pt modelId="{7087E31A-FCEB-4220-B2A7-386AF97E667A}">
      <dgm:prSet custT="1"/>
      <dgm:spPr/>
      <dgm:t>
        <a:bodyPr/>
        <a:lstStyle/>
        <a:p>
          <a:r>
            <a:rPr lang="en-US" sz="2400" b="1" dirty="0"/>
            <a:t>Insulin injections invalidates Ramadan Fasting!</a:t>
          </a:r>
          <a:endParaRPr lang="en-US" sz="2400" dirty="0"/>
        </a:p>
      </dgm:t>
    </dgm:pt>
    <dgm:pt modelId="{635D8E66-0AA9-49FF-B789-D8CF403619D5}" type="parTrans" cxnId="{8A32C6D2-9AD3-4EFC-AAE8-FDA332B2C494}">
      <dgm:prSet/>
      <dgm:spPr/>
      <dgm:t>
        <a:bodyPr/>
        <a:lstStyle/>
        <a:p>
          <a:endParaRPr lang="en-US"/>
        </a:p>
      </dgm:t>
    </dgm:pt>
    <dgm:pt modelId="{28D93A24-3462-4A87-A5ED-68C46901F7E0}" type="sibTrans" cxnId="{8A32C6D2-9AD3-4EFC-AAE8-FDA332B2C494}">
      <dgm:prSet/>
      <dgm:spPr/>
      <dgm:t>
        <a:bodyPr/>
        <a:lstStyle/>
        <a:p>
          <a:endParaRPr lang="en-US"/>
        </a:p>
      </dgm:t>
    </dgm:pt>
    <dgm:pt modelId="{916B64C2-3DD9-4E8A-95E7-9B36735464ED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/>
            <a:t>Insulin injection does not invalidate the fast</a:t>
          </a:r>
          <a:endParaRPr lang="en-US" sz="2400" dirty="0"/>
        </a:p>
      </dgm:t>
    </dgm:pt>
    <dgm:pt modelId="{79BD1E53-B688-47AC-A58C-63376DA21001}" type="parTrans" cxnId="{4A7EB35C-D94C-4C52-8485-8832E8A54835}">
      <dgm:prSet/>
      <dgm:spPr>
        <a:ln w="57150"/>
      </dgm:spPr>
      <dgm:t>
        <a:bodyPr/>
        <a:lstStyle/>
        <a:p>
          <a:endParaRPr lang="en-US"/>
        </a:p>
      </dgm:t>
    </dgm:pt>
    <dgm:pt modelId="{B2B479D1-101D-48D1-9EF8-E4307E9AAB25}" type="sibTrans" cxnId="{4A7EB35C-D94C-4C52-8485-8832E8A54835}">
      <dgm:prSet/>
      <dgm:spPr/>
      <dgm:t>
        <a:bodyPr/>
        <a:lstStyle/>
        <a:p>
          <a:endParaRPr lang="en-US"/>
        </a:p>
      </dgm:t>
    </dgm:pt>
    <dgm:pt modelId="{A2FAA928-991C-45CF-8F9C-8218F4348B62}">
      <dgm:prSet custT="1"/>
      <dgm:spPr/>
      <dgm:t>
        <a:bodyPr/>
        <a:lstStyle/>
        <a:p>
          <a:r>
            <a:rPr lang="en-US" sz="2400" b="1" dirty="0"/>
            <a:t>People with diabetes should not fast at all!</a:t>
          </a:r>
          <a:endParaRPr lang="en-US" sz="2400" dirty="0"/>
        </a:p>
      </dgm:t>
    </dgm:pt>
    <dgm:pt modelId="{B07F33B7-5945-4760-A1D5-3EC291F25B2B}" type="parTrans" cxnId="{97211F05-9DAC-453B-A55F-ACD1E27E78F0}">
      <dgm:prSet/>
      <dgm:spPr/>
      <dgm:t>
        <a:bodyPr/>
        <a:lstStyle/>
        <a:p>
          <a:endParaRPr lang="en-US"/>
        </a:p>
      </dgm:t>
    </dgm:pt>
    <dgm:pt modelId="{6949F37E-4428-452A-A3E6-F448D99CD1F5}" type="sibTrans" cxnId="{97211F05-9DAC-453B-A55F-ACD1E27E78F0}">
      <dgm:prSet/>
      <dgm:spPr/>
      <dgm:t>
        <a:bodyPr/>
        <a:lstStyle/>
        <a:p>
          <a:endParaRPr lang="en-US"/>
        </a:p>
      </dgm:t>
    </dgm:pt>
    <dgm:pt modelId="{CAB30B99-DE56-4D83-AFF1-EDDBF7C74A88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/>
            <a:t>Based on individualized risk assessment, many persons with  diabetes may fast safely</a:t>
          </a:r>
          <a:endParaRPr lang="en-US" sz="2400" dirty="0"/>
        </a:p>
      </dgm:t>
    </dgm:pt>
    <dgm:pt modelId="{A32E65D5-148F-4778-96E3-2A95A607874F}" type="parTrans" cxnId="{901B6CB8-7F42-4B17-A74D-3B64C9600749}">
      <dgm:prSet/>
      <dgm:spPr>
        <a:ln w="57150"/>
      </dgm:spPr>
      <dgm:t>
        <a:bodyPr/>
        <a:lstStyle/>
        <a:p>
          <a:endParaRPr lang="en-US"/>
        </a:p>
      </dgm:t>
    </dgm:pt>
    <dgm:pt modelId="{04AB3FFB-5AFB-4B17-9B76-44BB372EBC77}" type="sibTrans" cxnId="{901B6CB8-7F42-4B17-A74D-3B64C9600749}">
      <dgm:prSet/>
      <dgm:spPr/>
      <dgm:t>
        <a:bodyPr/>
        <a:lstStyle/>
        <a:p>
          <a:endParaRPr lang="en-US"/>
        </a:p>
      </dgm:t>
    </dgm:pt>
    <dgm:pt modelId="{3118FBE9-D062-4D93-80B4-BF9FF7FF1901}" type="pres">
      <dgm:prSet presAssocID="{EBD420C6-FF5C-4CF0-8C24-CFFB6909FF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CFE0BD-62C9-4E62-9A09-B30B7B0926FA}" type="pres">
      <dgm:prSet presAssocID="{C9FE7853-C583-49AD-99FE-2A70282CCA02}" presName="root" presStyleCnt="0"/>
      <dgm:spPr/>
    </dgm:pt>
    <dgm:pt modelId="{1C495A18-2110-40EA-A47E-7D41DB7BD3C4}" type="pres">
      <dgm:prSet presAssocID="{C9FE7853-C583-49AD-99FE-2A70282CCA02}" presName="rootComposite" presStyleCnt="0"/>
      <dgm:spPr/>
    </dgm:pt>
    <dgm:pt modelId="{49C19FA6-FE08-4718-A073-C575DA099118}" type="pres">
      <dgm:prSet presAssocID="{C9FE7853-C583-49AD-99FE-2A70282CCA02}" presName="rootText" presStyleLbl="node1" presStyleIdx="0" presStyleCnt="4" custScaleX="131428" custScaleY="399694"/>
      <dgm:spPr/>
    </dgm:pt>
    <dgm:pt modelId="{717FB22C-B8B2-4353-84AB-0EE37ED35191}" type="pres">
      <dgm:prSet presAssocID="{C9FE7853-C583-49AD-99FE-2A70282CCA02}" presName="rootConnector" presStyleLbl="node1" presStyleIdx="0" presStyleCnt="4"/>
      <dgm:spPr/>
    </dgm:pt>
    <dgm:pt modelId="{2203F678-8EBE-456D-8BEA-D26BFADA9DDA}" type="pres">
      <dgm:prSet presAssocID="{C9FE7853-C583-49AD-99FE-2A70282CCA02}" presName="childShape" presStyleCnt="0"/>
      <dgm:spPr/>
    </dgm:pt>
    <dgm:pt modelId="{29B0AC8A-3E47-4210-AEEB-A5DF61829281}" type="pres">
      <dgm:prSet presAssocID="{CCA3020C-12D0-43F3-B320-A5C3E08F0BCC}" presName="Name13" presStyleLbl="parChTrans1D2" presStyleIdx="0" presStyleCnt="4"/>
      <dgm:spPr/>
    </dgm:pt>
    <dgm:pt modelId="{33DC694F-DDA7-46E3-83A1-454C7C420B22}" type="pres">
      <dgm:prSet presAssocID="{A5B03CFB-21F2-40E0-9282-C0946D6AD5DE}" presName="childText" presStyleLbl="bgAcc1" presStyleIdx="0" presStyleCnt="4" custScaleX="166852" custScaleY="396873">
        <dgm:presLayoutVars>
          <dgm:bulletEnabled val="1"/>
        </dgm:presLayoutVars>
      </dgm:prSet>
      <dgm:spPr/>
    </dgm:pt>
    <dgm:pt modelId="{2B73CECA-ADAF-4466-A95B-FE2E5FAEF184}" type="pres">
      <dgm:prSet presAssocID="{F1F1A3CD-5A42-4822-8FF2-E3760492C621}" presName="root" presStyleCnt="0"/>
      <dgm:spPr/>
    </dgm:pt>
    <dgm:pt modelId="{8A929F19-4F3D-4F67-9062-9D15E7BABADB}" type="pres">
      <dgm:prSet presAssocID="{F1F1A3CD-5A42-4822-8FF2-E3760492C621}" presName="rootComposite" presStyleCnt="0"/>
      <dgm:spPr/>
    </dgm:pt>
    <dgm:pt modelId="{7E113B45-286E-4FA5-9CFA-840CF1A9B29F}" type="pres">
      <dgm:prSet presAssocID="{F1F1A3CD-5A42-4822-8FF2-E3760492C621}" presName="rootText" presStyleLbl="node1" presStyleIdx="1" presStyleCnt="4" custScaleX="222051" custScaleY="305297"/>
      <dgm:spPr/>
    </dgm:pt>
    <dgm:pt modelId="{B9A8A2CD-604C-411E-B0A4-455E7C42C4AC}" type="pres">
      <dgm:prSet presAssocID="{F1F1A3CD-5A42-4822-8FF2-E3760492C621}" presName="rootConnector" presStyleLbl="node1" presStyleIdx="1" presStyleCnt="4"/>
      <dgm:spPr/>
    </dgm:pt>
    <dgm:pt modelId="{852634EB-35C4-4106-9F1E-F9164C32BF5F}" type="pres">
      <dgm:prSet presAssocID="{F1F1A3CD-5A42-4822-8FF2-E3760492C621}" presName="childShape" presStyleCnt="0"/>
      <dgm:spPr/>
    </dgm:pt>
    <dgm:pt modelId="{E47385CB-759D-4D29-A74D-EAD992A1A0D5}" type="pres">
      <dgm:prSet presAssocID="{8C115460-5D08-4E30-A159-B88361ECB404}" presName="Name13" presStyleLbl="parChTrans1D2" presStyleIdx="1" presStyleCnt="4"/>
      <dgm:spPr/>
    </dgm:pt>
    <dgm:pt modelId="{B2C394D8-E44B-42DD-A81F-BB64C8A64E83}" type="pres">
      <dgm:prSet presAssocID="{47310EEB-22A0-4135-BA69-EC2720F709DF}" presName="childText" presStyleLbl="bgAcc1" presStyleIdx="1" presStyleCnt="4" custScaleX="250393" custScaleY="509218" custLinFactNeighborX="9226" custLinFactNeighborY="-1737">
        <dgm:presLayoutVars>
          <dgm:bulletEnabled val="1"/>
        </dgm:presLayoutVars>
      </dgm:prSet>
      <dgm:spPr/>
    </dgm:pt>
    <dgm:pt modelId="{F0BFC654-131C-414D-A498-44E191B69772}" type="pres">
      <dgm:prSet presAssocID="{7087E31A-FCEB-4220-B2A7-386AF97E667A}" presName="root" presStyleCnt="0"/>
      <dgm:spPr/>
    </dgm:pt>
    <dgm:pt modelId="{6E1FE401-F83A-46E0-9BDF-378B518724E0}" type="pres">
      <dgm:prSet presAssocID="{7087E31A-FCEB-4220-B2A7-386AF97E667A}" presName="rootComposite" presStyleCnt="0"/>
      <dgm:spPr/>
    </dgm:pt>
    <dgm:pt modelId="{1F4D8CCD-5C07-4F82-BBB5-7807C5E4B7EF}" type="pres">
      <dgm:prSet presAssocID="{7087E31A-FCEB-4220-B2A7-386AF97E667A}" presName="rootText" presStyleLbl="node1" presStyleIdx="2" presStyleCnt="4" custScaleX="180063" custScaleY="344891"/>
      <dgm:spPr/>
    </dgm:pt>
    <dgm:pt modelId="{49BBBDA0-CCDB-4854-9FCF-1BF0E045C80D}" type="pres">
      <dgm:prSet presAssocID="{7087E31A-FCEB-4220-B2A7-386AF97E667A}" presName="rootConnector" presStyleLbl="node1" presStyleIdx="2" presStyleCnt="4"/>
      <dgm:spPr/>
    </dgm:pt>
    <dgm:pt modelId="{9CDE2CF6-365E-4D7A-8E34-C5C0CC834D5B}" type="pres">
      <dgm:prSet presAssocID="{7087E31A-FCEB-4220-B2A7-386AF97E667A}" presName="childShape" presStyleCnt="0"/>
      <dgm:spPr/>
    </dgm:pt>
    <dgm:pt modelId="{4A1A9C0F-210C-49ED-A97F-A3A1948F5F73}" type="pres">
      <dgm:prSet presAssocID="{79BD1E53-B688-47AC-A58C-63376DA21001}" presName="Name13" presStyleLbl="parChTrans1D2" presStyleIdx="2" presStyleCnt="4"/>
      <dgm:spPr/>
    </dgm:pt>
    <dgm:pt modelId="{27AE63C2-7247-4862-8BCC-E05441D7D5A8}" type="pres">
      <dgm:prSet presAssocID="{916B64C2-3DD9-4E8A-95E7-9B36735464ED}" presName="childText" presStyleLbl="bgAcc1" presStyleIdx="2" presStyleCnt="4" custScaleX="242486" custScaleY="439537">
        <dgm:presLayoutVars>
          <dgm:bulletEnabled val="1"/>
        </dgm:presLayoutVars>
      </dgm:prSet>
      <dgm:spPr/>
    </dgm:pt>
    <dgm:pt modelId="{28627446-04A2-4643-BF0E-52FB08DC2A34}" type="pres">
      <dgm:prSet presAssocID="{A2FAA928-991C-45CF-8F9C-8218F4348B62}" presName="root" presStyleCnt="0"/>
      <dgm:spPr/>
    </dgm:pt>
    <dgm:pt modelId="{0499E1F7-2DF8-4B03-A6E2-5752AA8A1680}" type="pres">
      <dgm:prSet presAssocID="{A2FAA928-991C-45CF-8F9C-8218F4348B62}" presName="rootComposite" presStyleCnt="0"/>
      <dgm:spPr/>
    </dgm:pt>
    <dgm:pt modelId="{A5BDB59F-D34E-45A6-AC78-45A9FFF9187D}" type="pres">
      <dgm:prSet presAssocID="{A2FAA928-991C-45CF-8F9C-8218F4348B62}" presName="rootText" presStyleLbl="node1" presStyleIdx="3" presStyleCnt="4" custScaleX="170063" custScaleY="238708"/>
      <dgm:spPr/>
    </dgm:pt>
    <dgm:pt modelId="{E9BA0077-6DF5-4625-A167-9BFFB880F49B}" type="pres">
      <dgm:prSet presAssocID="{A2FAA928-991C-45CF-8F9C-8218F4348B62}" presName="rootConnector" presStyleLbl="node1" presStyleIdx="3" presStyleCnt="4"/>
      <dgm:spPr/>
    </dgm:pt>
    <dgm:pt modelId="{6A79C6C2-BB8D-4928-85F1-8A01D7D5E1C2}" type="pres">
      <dgm:prSet presAssocID="{A2FAA928-991C-45CF-8F9C-8218F4348B62}" presName="childShape" presStyleCnt="0"/>
      <dgm:spPr/>
    </dgm:pt>
    <dgm:pt modelId="{CB570600-7A84-41D5-B79A-B94C7E6A17AA}" type="pres">
      <dgm:prSet presAssocID="{A32E65D5-148F-4778-96E3-2A95A607874F}" presName="Name13" presStyleLbl="parChTrans1D2" presStyleIdx="3" presStyleCnt="4"/>
      <dgm:spPr/>
    </dgm:pt>
    <dgm:pt modelId="{B2686B0A-0B81-4325-BF5C-EDA1423012D9}" type="pres">
      <dgm:prSet presAssocID="{CAB30B99-DE56-4D83-AFF1-EDDBF7C74A88}" presName="childText" presStyleLbl="bgAcc1" presStyleIdx="3" presStyleCnt="4" custScaleX="232670" custScaleY="519703">
        <dgm:presLayoutVars>
          <dgm:bulletEnabled val="1"/>
        </dgm:presLayoutVars>
      </dgm:prSet>
      <dgm:spPr/>
    </dgm:pt>
  </dgm:ptLst>
  <dgm:cxnLst>
    <dgm:cxn modelId="{97211F05-9DAC-453B-A55F-ACD1E27E78F0}" srcId="{EBD420C6-FF5C-4CF0-8C24-CFFB6909FF0D}" destId="{A2FAA928-991C-45CF-8F9C-8218F4348B62}" srcOrd="3" destOrd="0" parTransId="{B07F33B7-5945-4760-A1D5-3EC291F25B2B}" sibTransId="{6949F37E-4428-452A-A3E6-F448D99CD1F5}"/>
    <dgm:cxn modelId="{06BC270C-DFEE-415B-853F-89EAB0B774F4}" srcId="{C9FE7853-C583-49AD-99FE-2A70282CCA02}" destId="{A5B03CFB-21F2-40E0-9282-C0946D6AD5DE}" srcOrd="0" destOrd="0" parTransId="{CCA3020C-12D0-43F3-B320-A5C3E08F0BCC}" sibTransId="{311C05BD-AD62-4CC3-B7F1-2E3B3C45DEAE}"/>
    <dgm:cxn modelId="{96D1FB2A-3943-4D89-B05C-B16D5D1D261B}" type="presOf" srcId="{F1F1A3CD-5A42-4822-8FF2-E3760492C621}" destId="{7E113B45-286E-4FA5-9CFA-840CF1A9B29F}" srcOrd="0" destOrd="0" presId="urn:microsoft.com/office/officeart/2005/8/layout/hierarchy3"/>
    <dgm:cxn modelId="{1452243E-3083-4C0E-9300-EE553B0A1EB7}" srcId="{EBD420C6-FF5C-4CF0-8C24-CFFB6909FF0D}" destId="{F1F1A3CD-5A42-4822-8FF2-E3760492C621}" srcOrd="1" destOrd="0" parTransId="{C04BEB68-F1F5-4BC7-9F19-E742616C3245}" sibTransId="{C3896A5B-0894-468E-B7A4-A27CBAF82739}"/>
    <dgm:cxn modelId="{A1F1035B-5BAB-473F-A250-0BAA84A7F7E5}" type="presOf" srcId="{EBD420C6-FF5C-4CF0-8C24-CFFB6909FF0D}" destId="{3118FBE9-D062-4D93-80B4-BF9FF7FF1901}" srcOrd="0" destOrd="0" presId="urn:microsoft.com/office/officeart/2005/8/layout/hierarchy3"/>
    <dgm:cxn modelId="{4A7EB35C-D94C-4C52-8485-8832E8A54835}" srcId="{7087E31A-FCEB-4220-B2A7-386AF97E667A}" destId="{916B64C2-3DD9-4E8A-95E7-9B36735464ED}" srcOrd="0" destOrd="0" parTransId="{79BD1E53-B688-47AC-A58C-63376DA21001}" sibTransId="{B2B479D1-101D-48D1-9EF8-E4307E9AAB25}"/>
    <dgm:cxn modelId="{ED2F3C5D-ABCD-4171-B29B-F592EDFD7DA8}" type="presOf" srcId="{A32E65D5-148F-4778-96E3-2A95A607874F}" destId="{CB570600-7A84-41D5-B79A-B94C7E6A17AA}" srcOrd="0" destOrd="0" presId="urn:microsoft.com/office/officeart/2005/8/layout/hierarchy3"/>
    <dgm:cxn modelId="{BD624E43-5B4F-46C8-B1AE-33275C04E7F9}" type="presOf" srcId="{C9FE7853-C583-49AD-99FE-2A70282CCA02}" destId="{49C19FA6-FE08-4718-A073-C575DA099118}" srcOrd="0" destOrd="0" presId="urn:microsoft.com/office/officeart/2005/8/layout/hierarchy3"/>
    <dgm:cxn modelId="{11228A65-3909-4C95-9938-F53CB62AC15D}" type="presOf" srcId="{7087E31A-FCEB-4220-B2A7-386AF97E667A}" destId="{1F4D8CCD-5C07-4F82-BBB5-7807C5E4B7EF}" srcOrd="0" destOrd="0" presId="urn:microsoft.com/office/officeart/2005/8/layout/hierarchy3"/>
    <dgm:cxn modelId="{12C1D947-E69C-4810-A064-DE92B9BAE6AE}" type="presOf" srcId="{A5B03CFB-21F2-40E0-9282-C0946D6AD5DE}" destId="{33DC694F-DDA7-46E3-83A1-454C7C420B22}" srcOrd="0" destOrd="0" presId="urn:microsoft.com/office/officeart/2005/8/layout/hierarchy3"/>
    <dgm:cxn modelId="{5BE12569-001C-488C-93BC-9D918CB123A8}" type="presOf" srcId="{A2FAA928-991C-45CF-8F9C-8218F4348B62}" destId="{E9BA0077-6DF5-4625-A167-9BFFB880F49B}" srcOrd="1" destOrd="0" presId="urn:microsoft.com/office/officeart/2005/8/layout/hierarchy3"/>
    <dgm:cxn modelId="{7CCC386D-D5D5-4C46-A48D-F206B82F0838}" type="presOf" srcId="{F1F1A3CD-5A42-4822-8FF2-E3760492C621}" destId="{B9A8A2CD-604C-411E-B0A4-455E7C42C4AC}" srcOrd="1" destOrd="0" presId="urn:microsoft.com/office/officeart/2005/8/layout/hierarchy3"/>
    <dgm:cxn modelId="{6F452D75-5166-4867-848F-3909DCAB7435}" type="presOf" srcId="{7087E31A-FCEB-4220-B2A7-386AF97E667A}" destId="{49BBBDA0-CCDB-4854-9FCF-1BF0E045C80D}" srcOrd="1" destOrd="0" presId="urn:microsoft.com/office/officeart/2005/8/layout/hierarchy3"/>
    <dgm:cxn modelId="{929D0578-0CCA-4D0C-B084-AC9CBE0788DC}" type="presOf" srcId="{916B64C2-3DD9-4E8A-95E7-9B36735464ED}" destId="{27AE63C2-7247-4862-8BCC-E05441D7D5A8}" srcOrd="0" destOrd="0" presId="urn:microsoft.com/office/officeart/2005/8/layout/hierarchy3"/>
    <dgm:cxn modelId="{9C4CCD93-BF47-46B6-9D4B-DEB965F0B526}" type="presOf" srcId="{8C115460-5D08-4E30-A159-B88361ECB404}" destId="{E47385CB-759D-4D29-A74D-EAD992A1A0D5}" srcOrd="0" destOrd="0" presId="urn:microsoft.com/office/officeart/2005/8/layout/hierarchy3"/>
    <dgm:cxn modelId="{901B6CB8-7F42-4B17-A74D-3B64C9600749}" srcId="{A2FAA928-991C-45CF-8F9C-8218F4348B62}" destId="{CAB30B99-DE56-4D83-AFF1-EDDBF7C74A88}" srcOrd="0" destOrd="0" parTransId="{A32E65D5-148F-4778-96E3-2A95A607874F}" sibTransId="{04AB3FFB-5AFB-4B17-9B76-44BB372EBC77}"/>
    <dgm:cxn modelId="{EB1652C7-742C-4E72-8DF3-023F4D854155}" type="presOf" srcId="{CAB30B99-DE56-4D83-AFF1-EDDBF7C74A88}" destId="{B2686B0A-0B81-4325-BF5C-EDA1423012D9}" srcOrd="0" destOrd="0" presId="urn:microsoft.com/office/officeart/2005/8/layout/hierarchy3"/>
    <dgm:cxn modelId="{A90FEBCD-E914-498F-9384-F4060AD7D765}" type="presOf" srcId="{79BD1E53-B688-47AC-A58C-63376DA21001}" destId="{4A1A9C0F-210C-49ED-A97F-A3A1948F5F73}" srcOrd="0" destOrd="0" presId="urn:microsoft.com/office/officeart/2005/8/layout/hierarchy3"/>
    <dgm:cxn modelId="{0058C1D1-CE5A-4A63-BB9A-CB9A49E96E05}" type="presOf" srcId="{CCA3020C-12D0-43F3-B320-A5C3E08F0BCC}" destId="{29B0AC8A-3E47-4210-AEEB-A5DF61829281}" srcOrd="0" destOrd="0" presId="urn:microsoft.com/office/officeart/2005/8/layout/hierarchy3"/>
    <dgm:cxn modelId="{8A32C6D2-9AD3-4EFC-AAE8-FDA332B2C494}" srcId="{EBD420C6-FF5C-4CF0-8C24-CFFB6909FF0D}" destId="{7087E31A-FCEB-4220-B2A7-386AF97E667A}" srcOrd="2" destOrd="0" parTransId="{635D8E66-0AA9-49FF-B789-D8CF403619D5}" sibTransId="{28D93A24-3462-4A87-A5ED-68C46901F7E0}"/>
    <dgm:cxn modelId="{5F87AFD7-86E4-417B-91BB-352F80F7CFA6}" type="presOf" srcId="{C9FE7853-C583-49AD-99FE-2A70282CCA02}" destId="{717FB22C-B8B2-4353-84AB-0EE37ED35191}" srcOrd="1" destOrd="0" presId="urn:microsoft.com/office/officeart/2005/8/layout/hierarchy3"/>
    <dgm:cxn modelId="{D56D63EB-3654-46D3-8609-C6AD30BDF4C3}" type="presOf" srcId="{A2FAA928-991C-45CF-8F9C-8218F4348B62}" destId="{A5BDB59F-D34E-45A6-AC78-45A9FFF9187D}" srcOrd="0" destOrd="0" presId="urn:microsoft.com/office/officeart/2005/8/layout/hierarchy3"/>
    <dgm:cxn modelId="{CD75C7EC-ADA8-4D36-A9D9-6C972F5F2005}" type="presOf" srcId="{47310EEB-22A0-4135-BA69-EC2720F709DF}" destId="{B2C394D8-E44B-42DD-A81F-BB64C8A64E83}" srcOrd="0" destOrd="0" presId="urn:microsoft.com/office/officeart/2005/8/layout/hierarchy3"/>
    <dgm:cxn modelId="{427CDCF3-6177-4AE6-9D6A-4AFA7C9BC0F7}" srcId="{F1F1A3CD-5A42-4822-8FF2-E3760492C621}" destId="{47310EEB-22A0-4135-BA69-EC2720F709DF}" srcOrd="0" destOrd="0" parTransId="{8C115460-5D08-4E30-A159-B88361ECB404}" sibTransId="{E941C51C-D140-4691-AAFC-3F5176F09B2A}"/>
    <dgm:cxn modelId="{5CA2A7F4-6B4B-4F61-BC7D-1812FC96C1BE}" srcId="{EBD420C6-FF5C-4CF0-8C24-CFFB6909FF0D}" destId="{C9FE7853-C583-49AD-99FE-2A70282CCA02}" srcOrd="0" destOrd="0" parTransId="{04150D40-51DB-4DFD-8AC7-3F27839E0BEC}" sibTransId="{75B77A41-06E1-44A9-8529-1EDFA592C1C6}"/>
    <dgm:cxn modelId="{A2D6C13C-C816-48FB-BCFE-008DD18B666D}" type="presParOf" srcId="{3118FBE9-D062-4D93-80B4-BF9FF7FF1901}" destId="{A4CFE0BD-62C9-4E62-9A09-B30B7B0926FA}" srcOrd="0" destOrd="0" presId="urn:microsoft.com/office/officeart/2005/8/layout/hierarchy3"/>
    <dgm:cxn modelId="{6209ECEB-E0D8-4A53-A098-AE926E227F38}" type="presParOf" srcId="{A4CFE0BD-62C9-4E62-9A09-B30B7B0926FA}" destId="{1C495A18-2110-40EA-A47E-7D41DB7BD3C4}" srcOrd="0" destOrd="0" presId="urn:microsoft.com/office/officeart/2005/8/layout/hierarchy3"/>
    <dgm:cxn modelId="{1C8F2D21-E0D5-4F8D-8D69-00BCD5855FCC}" type="presParOf" srcId="{1C495A18-2110-40EA-A47E-7D41DB7BD3C4}" destId="{49C19FA6-FE08-4718-A073-C575DA099118}" srcOrd="0" destOrd="0" presId="urn:microsoft.com/office/officeart/2005/8/layout/hierarchy3"/>
    <dgm:cxn modelId="{98E5D849-CDB1-430D-8067-ACA2F5D58424}" type="presParOf" srcId="{1C495A18-2110-40EA-A47E-7D41DB7BD3C4}" destId="{717FB22C-B8B2-4353-84AB-0EE37ED35191}" srcOrd="1" destOrd="0" presId="urn:microsoft.com/office/officeart/2005/8/layout/hierarchy3"/>
    <dgm:cxn modelId="{5ABA7011-C727-4BEE-A6EA-ABA2887D99FE}" type="presParOf" srcId="{A4CFE0BD-62C9-4E62-9A09-B30B7B0926FA}" destId="{2203F678-8EBE-456D-8BEA-D26BFADA9DDA}" srcOrd="1" destOrd="0" presId="urn:microsoft.com/office/officeart/2005/8/layout/hierarchy3"/>
    <dgm:cxn modelId="{D6E7E662-8F46-40C8-97A8-9CE681E4A919}" type="presParOf" srcId="{2203F678-8EBE-456D-8BEA-D26BFADA9DDA}" destId="{29B0AC8A-3E47-4210-AEEB-A5DF61829281}" srcOrd="0" destOrd="0" presId="urn:microsoft.com/office/officeart/2005/8/layout/hierarchy3"/>
    <dgm:cxn modelId="{9AD8F855-13C9-49CE-82EB-8309D896473C}" type="presParOf" srcId="{2203F678-8EBE-456D-8BEA-D26BFADA9DDA}" destId="{33DC694F-DDA7-46E3-83A1-454C7C420B22}" srcOrd="1" destOrd="0" presId="urn:microsoft.com/office/officeart/2005/8/layout/hierarchy3"/>
    <dgm:cxn modelId="{D35812B9-037A-421D-945F-76DFFCD4FF1B}" type="presParOf" srcId="{3118FBE9-D062-4D93-80B4-BF9FF7FF1901}" destId="{2B73CECA-ADAF-4466-A95B-FE2E5FAEF184}" srcOrd="1" destOrd="0" presId="urn:microsoft.com/office/officeart/2005/8/layout/hierarchy3"/>
    <dgm:cxn modelId="{02EBBFC9-87EC-44CA-8A93-0F49463D39E2}" type="presParOf" srcId="{2B73CECA-ADAF-4466-A95B-FE2E5FAEF184}" destId="{8A929F19-4F3D-4F67-9062-9D15E7BABADB}" srcOrd="0" destOrd="0" presId="urn:microsoft.com/office/officeart/2005/8/layout/hierarchy3"/>
    <dgm:cxn modelId="{B261C59B-35FC-404D-8AE6-30C0BC2EBEED}" type="presParOf" srcId="{8A929F19-4F3D-4F67-9062-9D15E7BABADB}" destId="{7E113B45-286E-4FA5-9CFA-840CF1A9B29F}" srcOrd="0" destOrd="0" presId="urn:microsoft.com/office/officeart/2005/8/layout/hierarchy3"/>
    <dgm:cxn modelId="{2C1CF1D7-DB9E-431A-B96C-DEA4E57D640C}" type="presParOf" srcId="{8A929F19-4F3D-4F67-9062-9D15E7BABADB}" destId="{B9A8A2CD-604C-411E-B0A4-455E7C42C4AC}" srcOrd="1" destOrd="0" presId="urn:microsoft.com/office/officeart/2005/8/layout/hierarchy3"/>
    <dgm:cxn modelId="{4C791791-8B84-4C40-A5B3-3B5DFAAFDE00}" type="presParOf" srcId="{2B73CECA-ADAF-4466-A95B-FE2E5FAEF184}" destId="{852634EB-35C4-4106-9F1E-F9164C32BF5F}" srcOrd="1" destOrd="0" presId="urn:microsoft.com/office/officeart/2005/8/layout/hierarchy3"/>
    <dgm:cxn modelId="{EED1A7E0-49FD-40A5-A8A1-66830D88B2EE}" type="presParOf" srcId="{852634EB-35C4-4106-9F1E-F9164C32BF5F}" destId="{E47385CB-759D-4D29-A74D-EAD992A1A0D5}" srcOrd="0" destOrd="0" presId="urn:microsoft.com/office/officeart/2005/8/layout/hierarchy3"/>
    <dgm:cxn modelId="{9265EDC4-4105-4A34-8D4F-B02EE22B03F9}" type="presParOf" srcId="{852634EB-35C4-4106-9F1E-F9164C32BF5F}" destId="{B2C394D8-E44B-42DD-A81F-BB64C8A64E83}" srcOrd="1" destOrd="0" presId="urn:microsoft.com/office/officeart/2005/8/layout/hierarchy3"/>
    <dgm:cxn modelId="{0C8F2908-BF5C-4C6A-97B0-88CABF57CADC}" type="presParOf" srcId="{3118FBE9-D062-4D93-80B4-BF9FF7FF1901}" destId="{F0BFC654-131C-414D-A498-44E191B69772}" srcOrd="2" destOrd="0" presId="urn:microsoft.com/office/officeart/2005/8/layout/hierarchy3"/>
    <dgm:cxn modelId="{389364EE-B777-40A8-B881-64E3B9D3E441}" type="presParOf" srcId="{F0BFC654-131C-414D-A498-44E191B69772}" destId="{6E1FE401-F83A-46E0-9BDF-378B518724E0}" srcOrd="0" destOrd="0" presId="urn:microsoft.com/office/officeart/2005/8/layout/hierarchy3"/>
    <dgm:cxn modelId="{172F123C-A22D-472C-9FA2-E9354D6256A3}" type="presParOf" srcId="{6E1FE401-F83A-46E0-9BDF-378B518724E0}" destId="{1F4D8CCD-5C07-4F82-BBB5-7807C5E4B7EF}" srcOrd="0" destOrd="0" presId="urn:microsoft.com/office/officeart/2005/8/layout/hierarchy3"/>
    <dgm:cxn modelId="{6A316CF0-2335-46CD-8D7C-83F1E61F7EFC}" type="presParOf" srcId="{6E1FE401-F83A-46E0-9BDF-378B518724E0}" destId="{49BBBDA0-CCDB-4854-9FCF-1BF0E045C80D}" srcOrd="1" destOrd="0" presId="urn:microsoft.com/office/officeart/2005/8/layout/hierarchy3"/>
    <dgm:cxn modelId="{540D304A-1A98-4CA1-8B35-9EA801FAC57D}" type="presParOf" srcId="{F0BFC654-131C-414D-A498-44E191B69772}" destId="{9CDE2CF6-365E-4D7A-8E34-C5C0CC834D5B}" srcOrd="1" destOrd="0" presId="urn:microsoft.com/office/officeart/2005/8/layout/hierarchy3"/>
    <dgm:cxn modelId="{B8692A96-40D8-468D-8795-D6995E64075A}" type="presParOf" srcId="{9CDE2CF6-365E-4D7A-8E34-C5C0CC834D5B}" destId="{4A1A9C0F-210C-49ED-A97F-A3A1948F5F73}" srcOrd="0" destOrd="0" presId="urn:microsoft.com/office/officeart/2005/8/layout/hierarchy3"/>
    <dgm:cxn modelId="{49FED57F-88C0-461E-B282-0A9D7FD7CBD5}" type="presParOf" srcId="{9CDE2CF6-365E-4D7A-8E34-C5C0CC834D5B}" destId="{27AE63C2-7247-4862-8BCC-E05441D7D5A8}" srcOrd="1" destOrd="0" presId="urn:microsoft.com/office/officeart/2005/8/layout/hierarchy3"/>
    <dgm:cxn modelId="{3F901518-8C2F-4CA6-A281-206A941DA8D0}" type="presParOf" srcId="{3118FBE9-D062-4D93-80B4-BF9FF7FF1901}" destId="{28627446-04A2-4643-BF0E-52FB08DC2A34}" srcOrd="3" destOrd="0" presId="urn:microsoft.com/office/officeart/2005/8/layout/hierarchy3"/>
    <dgm:cxn modelId="{A76D89E4-7625-484D-9977-A04BD2CE19BB}" type="presParOf" srcId="{28627446-04A2-4643-BF0E-52FB08DC2A34}" destId="{0499E1F7-2DF8-4B03-A6E2-5752AA8A1680}" srcOrd="0" destOrd="0" presId="urn:microsoft.com/office/officeart/2005/8/layout/hierarchy3"/>
    <dgm:cxn modelId="{7B497F90-666F-4A36-A877-F0A443E65D7F}" type="presParOf" srcId="{0499E1F7-2DF8-4B03-A6E2-5752AA8A1680}" destId="{A5BDB59F-D34E-45A6-AC78-45A9FFF9187D}" srcOrd="0" destOrd="0" presId="urn:microsoft.com/office/officeart/2005/8/layout/hierarchy3"/>
    <dgm:cxn modelId="{25718D70-E6AA-41D0-8794-E49BF36FE1EC}" type="presParOf" srcId="{0499E1F7-2DF8-4B03-A6E2-5752AA8A1680}" destId="{E9BA0077-6DF5-4625-A167-9BFFB880F49B}" srcOrd="1" destOrd="0" presId="urn:microsoft.com/office/officeart/2005/8/layout/hierarchy3"/>
    <dgm:cxn modelId="{7E8E04D1-A5C5-4720-8AC1-DB7DEB1D81D4}" type="presParOf" srcId="{28627446-04A2-4643-BF0E-52FB08DC2A34}" destId="{6A79C6C2-BB8D-4928-85F1-8A01D7D5E1C2}" srcOrd="1" destOrd="0" presId="urn:microsoft.com/office/officeart/2005/8/layout/hierarchy3"/>
    <dgm:cxn modelId="{DFE1C101-EADD-4E27-83EC-27C96DF6FD20}" type="presParOf" srcId="{6A79C6C2-BB8D-4928-85F1-8A01D7D5E1C2}" destId="{CB570600-7A84-41D5-B79A-B94C7E6A17AA}" srcOrd="0" destOrd="0" presId="urn:microsoft.com/office/officeart/2005/8/layout/hierarchy3"/>
    <dgm:cxn modelId="{090D7563-A9BA-4406-80B3-212F27C863DC}" type="presParOf" srcId="{6A79C6C2-BB8D-4928-85F1-8A01D7D5E1C2}" destId="{B2686B0A-0B81-4325-BF5C-EDA1423012D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AE4CF4-60C5-499D-A98B-A1402A88C7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FBB3C-D15C-49A7-B9D6-ED250FC219CE}">
      <dgm:prSet custT="1"/>
      <dgm:spPr/>
      <dgm:t>
        <a:bodyPr/>
        <a:lstStyle/>
        <a:p>
          <a:r>
            <a:rPr lang="en-US" sz="2400" b="1" dirty="0"/>
            <a:t>Type 1 diabetes</a:t>
          </a:r>
          <a:endParaRPr lang="en-US" sz="2400" dirty="0"/>
        </a:p>
      </dgm:t>
    </dgm:pt>
    <dgm:pt modelId="{899534E5-CD00-42C7-A06D-DB6C656D55F1}" type="parTrans" cxnId="{C5BAF866-7639-44A7-8423-5DDD3E77B348}">
      <dgm:prSet/>
      <dgm:spPr/>
      <dgm:t>
        <a:bodyPr/>
        <a:lstStyle/>
        <a:p>
          <a:endParaRPr lang="en-US"/>
        </a:p>
      </dgm:t>
    </dgm:pt>
    <dgm:pt modelId="{6E63A582-D93B-4416-AF54-DD8903A579C0}" type="sibTrans" cxnId="{C5BAF866-7639-44A7-8423-5DDD3E77B348}">
      <dgm:prSet/>
      <dgm:spPr/>
      <dgm:t>
        <a:bodyPr/>
        <a:lstStyle/>
        <a:p>
          <a:endParaRPr lang="en-US"/>
        </a:p>
      </dgm:t>
    </dgm:pt>
    <dgm:pt modelId="{35BD16A4-2CF1-4F13-99EB-9D396C60E228}">
      <dgm:prSet custT="1"/>
      <dgm:spPr/>
      <dgm:t>
        <a:bodyPr/>
        <a:lstStyle/>
        <a:p>
          <a:r>
            <a:rPr lang="en-US" sz="2400" b="1" dirty="0"/>
            <a:t>At least 5-7 times per day </a:t>
          </a:r>
          <a:endParaRPr lang="en-US" sz="2400" dirty="0"/>
        </a:p>
      </dgm:t>
    </dgm:pt>
    <dgm:pt modelId="{92C787BE-98ED-4420-920C-3137359C964A}" type="parTrans" cxnId="{92077A58-CFB7-44A2-B7A6-24E33851DCBC}">
      <dgm:prSet/>
      <dgm:spPr/>
      <dgm:t>
        <a:bodyPr/>
        <a:lstStyle/>
        <a:p>
          <a:endParaRPr lang="en-US"/>
        </a:p>
      </dgm:t>
    </dgm:pt>
    <dgm:pt modelId="{3F92792B-A4B8-4B9B-9E84-B113C094ADCE}" type="sibTrans" cxnId="{92077A58-CFB7-44A2-B7A6-24E33851DCBC}">
      <dgm:prSet/>
      <dgm:spPr/>
      <dgm:t>
        <a:bodyPr/>
        <a:lstStyle/>
        <a:p>
          <a:endParaRPr lang="en-US"/>
        </a:p>
      </dgm:t>
    </dgm:pt>
    <dgm:pt modelId="{712AA1A1-668A-409A-8F4D-DCB89336726B}">
      <dgm:prSet custT="1"/>
      <dgm:spPr/>
      <dgm:t>
        <a:bodyPr/>
        <a:lstStyle/>
        <a:p>
          <a:r>
            <a:rPr lang="en-US" sz="2400" b="1" dirty="0"/>
            <a:t>Type 2 diabetes on insulin</a:t>
          </a:r>
          <a:endParaRPr lang="en-US" sz="2400" dirty="0"/>
        </a:p>
      </dgm:t>
    </dgm:pt>
    <dgm:pt modelId="{278B38E8-3300-4643-8E85-1194832A2CE9}" type="parTrans" cxnId="{6ECEDAE8-39DC-410C-AECB-00EBEFC6E4DD}">
      <dgm:prSet/>
      <dgm:spPr/>
      <dgm:t>
        <a:bodyPr/>
        <a:lstStyle/>
        <a:p>
          <a:endParaRPr lang="en-US"/>
        </a:p>
      </dgm:t>
    </dgm:pt>
    <dgm:pt modelId="{41992CBC-71E6-4D34-95EC-484999B09454}" type="sibTrans" cxnId="{6ECEDAE8-39DC-410C-AECB-00EBEFC6E4DD}">
      <dgm:prSet/>
      <dgm:spPr/>
      <dgm:t>
        <a:bodyPr/>
        <a:lstStyle/>
        <a:p>
          <a:endParaRPr lang="en-US"/>
        </a:p>
      </dgm:t>
    </dgm:pt>
    <dgm:pt modelId="{4957033A-3F44-4541-A0A9-734F074AA157}">
      <dgm:prSet custT="1"/>
      <dgm:spPr/>
      <dgm:t>
        <a:bodyPr/>
        <a:lstStyle/>
        <a:p>
          <a:r>
            <a:rPr lang="en-US" sz="2400" b="1" dirty="0"/>
            <a:t>2-5 times per day </a:t>
          </a:r>
          <a:endParaRPr lang="en-US" sz="2400" dirty="0"/>
        </a:p>
      </dgm:t>
    </dgm:pt>
    <dgm:pt modelId="{920B3D0E-081C-4DFC-9DFF-3ED2BA899BCE}" type="parTrans" cxnId="{3AFB65BF-DCA3-47F2-9D53-5812892390B3}">
      <dgm:prSet/>
      <dgm:spPr/>
      <dgm:t>
        <a:bodyPr/>
        <a:lstStyle/>
        <a:p>
          <a:endParaRPr lang="en-US"/>
        </a:p>
      </dgm:t>
    </dgm:pt>
    <dgm:pt modelId="{CC06E819-8D2C-4B8B-8664-A0B2625D541D}" type="sibTrans" cxnId="{3AFB65BF-DCA3-47F2-9D53-5812892390B3}">
      <dgm:prSet/>
      <dgm:spPr/>
      <dgm:t>
        <a:bodyPr/>
        <a:lstStyle/>
        <a:p>
          <a:endParaRPr lang="en-US"/>
        </a:p>
      </dgm:t>
    </dgm:pt>
    <dgm:pt modelId="{C0BEEEEF-E11E-43B3-83E6-A6D934BECC61}">
      <dgm:prSet custT="1"/>
      <dgm:spPr/>
      <dgm:t>
        <a:bodyPr/>
        <a:lstStyle/>
        <a:p>
          <a:r>
            <a:rPr lang="en-US" sz="2400" b="1" dirty="0"/>
            <a:t>Type 2 diabetes not requiring insulin</a:t>
          </a:r>
          <a:endParaRPr lang="en-US" sz="2400" dirty="0"/>
        </a:p>
      </dgm:t>
    </dgm:pt>
    <dgm:pt modelId="{82F2194B-604F-45B1-91F9-10A2F450D717}" type="parTrans" cxnId="{7E12B827-2D1E-4748-A589-F41D84399243}">
      <dgm:prSet/>
      <dgm:spPr/>
      <dgm:t>
        <a:bodyPr/>
        <a:lstStyle/>
        <a:p>
          <a:endParaRPr lang="en-US"/>
        </a:p>
      </dgm:t>
    </dgm:pt>
    <dgm:pt modelId="{B5F05148-EBF9-4EA4-84DD-507DE7B8C255}" type="sibTrans" cxnId="{7E12B827-2D1E-4748-A589-F41D84399243}">
      <dgm:prSet/>
      <dgm:spPr/>
      <dgm:t>
        <a:bodyPr/>
        <a:lstStyle/>
        <a:p>
          <a:endParaRPr lang="en-US"/>
        </a:p>
      </dgm:t>
    </dgm:pt>
    <dgm:pt modelId="{B64B17C1-E02B-405A-8905-CAD5BC943FBF}">
      <dgm:prSet custT="1"/>
      <dgm:spPr/>
      <dgm:t>
        <a:bodyPr/>
        <a:lstStyle/>
        <a:p>
          <a:r>
            <a:rPr lang="en-US" sz="2400" b="1" dirty="0"/>
            <a:t>Individualize SMBG frequency depending on:</a:t>
          </a:r>
          <a:endParaRPr lang="en-US" sz="2400" dirty="0"/>
        </a:p>
      </dgm:t>
    </dgm:pt>
    <dgm:pt modelId="{5DA1F3DC-DEF0-411C-84F8-E376418BAB1F}" type="parTrans" cxnId="{74D584B6-C18A-4CBC-A33E-EE84B06FAB41}">
      <dgm:prSet/>
      <dgm:spPr/>
      <dgm:t>
        <a:bodyPr/>
        <a:lstStyle/>
        <a:p>
          <a:endParaRPr lang="en-US"/>
        </a:p>
      </dgm:t>
    </dgm:pt>
    <dgm:pt modelId="{338FB0F0-050C-4ECE-8417-C5706977AD44}" type="sibTrans" cxnId="{74D584B6-C18A-4CBC-A33E-EE84B06FAB41}">
      <dgm:prSet/>
      <dgm:spPr/>
      <dgm:t>
        <a:bodyPr/>
        <a:lstStyle/>
        <a:p>
          <a:endParaRPr lang="en-US"/>
        </a:p>
      </dgm:t>
    </dgm:pt>
    <dgm:pt modelId="{EBF1B349-776D-41ED-873D-562461CDD2E6}">
      <dgm:prSet custT="1"/>
      <dgm:spPr/>
      <dgm:t>
        <a:bodyPr/>
        <a:lstStyle/>
        <a:p>
          <a:r>
            <a:rPr lang="en-US" sz="2400" b="1" dirty="0"/>
            <a:t>Type of therapy</a:t>
          </a:r>
          <a:endParaRPr lang="en-US" sz="2400" dirty="0"/>
        </a:p>
      </dgm:t>
    </dgm:pt>
    <dgm:pt modelId="{552EEE41-C5D4-4057-B4A3-459C3E3EFD73}" type="parTrans" cxnId="{E3DC5199-DB18-4BE7-A17F-5ACA74E7A7E3}">
      <dgm:prSet/>
      <dgm:spPr/>
      <dgm:t>
        <a:bodyPr/>
        <a:lstStyle/>
        <a:p>
          <a:endParaRPr lang="en-US"/>
        </a:p>
      </dgm:t>
    </dgm:pt>
    <dgm:pt modelId="{CD40CDB3-6432-46EB-9E6D-5236B027E41D}" type="sibTrans" cxnId="{E3DC5199-DB18-4BE7-A17F-5ACA74E7A7E3}">
      <dgm:prSet/>
      <dgm:spPr/>
      <dgm:t>
        <a:bodyPr/>
        <a:lstStyle/>
        <a:p>
          <a:endParaRPr lang="en-US"/>
        </a:p>
      </dgm:t>
    </dgm:pt>
    <dgm:pt modelId="{083DCEB3-6B80-4527-B42A-D54A4D9B79E1}">
      <dgm:prSet custT="1"/>
      <dgm:spPr/>
      <dgm:t>
        <a:bodyPr/>
        <a:lstStyle/>
        <a:p>
          <a:r>
            <a:rPr lang="en-US" sz="2400" b="1" dirty="0"/>
            <a:t>Risk of hypoglycemia or hyperglycemia</a:t>
          </a:r>
          <a:endParaRPr lang="en-US" sz="2400" dirty="0"/>
        </a:p>
      </dgm:t>
    </dgm:pt>
    <dgm:pt modelId="{A890C773-159F-4BBC-B35E-79791443834A}" type="parTrans" cxnId="{11CB5320-DE0A-42A0-AEBA-057ACC907FFB}">
      <dgm:prSet/>
      <dgm:spPr/>
      <dgm:t>
        <a:bodyPr/>
        <a:lstStyle/>
        <a:p>
          <a:endParaRPr lang="en-US"/>
        </a:p>
      </dgm:t>
    </dgm:pt>
    <dgm:pt modelId="{F86E912F-1F70-4AFC-A6CD-AB8373C661FC}" type="sibTrans" cxnId="{11CB5320-DE0A-42A0-AEBA-057ACC907FFB}">
      <dgm:prSet/>
      <dgm:spPr/>
      <dgm:t>
        <a:bodyPr/>
        <a:lstStyle/>
        <a:p>
          <a:endParaRPr lang="en-US"/>
        </a:p>
      </dgm:t>
    </dgm:pt>
    <dgm:pt modelId="{54B56DB4-E2A7-475F-99FB-DBFC00B9903C}">
      <dgm:prSet custT="1"/>
      <dgm:spPr/>
      <dgm:t>
        <a:bodyPr/>
        <a:lstStyle/>
        <a:p>
          <a:r>
            <a:rPr lang="en-US" sz="2400" b="1"/>
            <a:t>Level of glycemic control </a:t>
          </a:r>
          <a:endParaRPr lang="en-US" sz="2400"/>
        </a:p>
      </dgm:t>
    </dgm:pt>
    <dgm:pt modelId="{0299C0BA-AB18-47CC-B2B8-CCB13C2D3B3A}" type="parTrans" cxnId="{798A414C-F306-4BCD-AE8F-E3E76892F253}">
      <dgm:prSet/>
      <dgm:spPr/>
      <dgm:t>
        <a:bodyPr/>
        <a:lstStyle/>
        <a:p>
          <a:endParaRPr lang="en-US"/>
        </a:p>
      </dgm:t>
    </dgm:pt>
    <dgm:pt modelId="{0C37D2F8-0BDC-4658-A71C-19BCD925ED1F}" type="sibTrans" cxnId="{798A414C-F306-4BCD-AE8F-E3E76892F253}">
      <dgm:prSet/>
      <dgm:spPr/>
      <dgm:t>
        <a:bodyPr/>
        <a:lstStyle/>
        <a:p>
          <a:endParaRPr lang="en-US"/>
        </a:p>
      </dgm:t>
    </dgm:pt>
    <dgm:pt modelId="{065459B1-C15D-4CE5-B5AD-5C8DAEBFD938}">
      <dgm:prSet custT="1"/>
      <dgm:spPr/>
      <dgm:t>
        <a:bodyPr/>
        <a:lstStyle/>
        <a:p>
          <a:r>
            <a:rPr lang="en-US" sz="2400" b="1" dirty="0"/>
            <a:t>Duration of fast </a:t>
          </a:r>
          <a:endParaRPr lang="en-US" sz="1200" dirty="0"/>
        </a:p>
      </dgm:t>
    </dgm:pt>
    <dgm:pt modelId="{9054840E-626C-40E8-B832-700FB659CA0C}" type="parTrans" cxnId="{7C290A28-780B-4F1C-B3B3-72C159303D50}">
      <dgm:prSet/>
      <dgm:spPr/>
      <dgm:t>
        <a:bodyPr/>
        <a:lstStyle/>
        <a:p>
          <a:endParaRPr lang="en-US"/>
        </a:p>
      </dgm:t>
    </dgm:pt>
    <dgm:pt modelId="{FEE75441-91CC-4BB7-B870-F951D1AC341F}" type="sibTrans" cxnId="{7C290A28-780B-4F1C-B3B3-72C159303D50}">
      <dgm:prSet/>
      <dgm:spPr/>
      <dgm:t>
        <a:bodyPr/>
        <a:lstStyle/>
        <a:p>
          <a:endParaRPr lang="en-US"/>
        </a:p>
      </dgm:t>
    </dgm:pt>
    <dgm:pt modelId="{38193414-0E32-4467-9967-6D56D8EA842A}">
      <dgm:prSet custT="1"/>
      <dgm:spPr/>
      <dgm:t>
        <a:bodyPr/>
        <a:lstStyle/>
        <a:p>
          <a:r>
            <a:rPr lang="en-US" sz="2400" b="1" dirty="0"/>
            <a:t>Additional testing for periods of symptomatic hyperglycemia or hypoglycemia </a:t>
          </a:r>
          <a:endParaRPr lang="en-US" sz="2400" dirty="0"/>
        </a:p>
      </dgm:t>
    </dgm:pt>
    <dgm:pt modelId="{81011190-83C9-4249-B604-8D330C72322D}" type="parTrans" cxnId="{03683BA2-C528-4B0E-9CB9-832F13DCD646}">
      <dgm:prSet/>
      <dgm:spPr/>
      <dgm:t>
        <a:bodyPr/>
        <a:lstStyle/>
        <a:p>
          <a:endParaRPr lang="en-US"/>
        </a:p>
      </dgm:t>
    </dgm:pt>
    <dgm:pt modelId="{6D4DFC07-94AD-4681-9071-81E1C0D12034}" type="sibTrans" cxnId="{03683BA2-C528-4B0E-9CB9-832F13DCD646}">
      <dgm:prSet/>
      <dgm:spPr/>
      <dgm:t>
        <a:bodyPr/>
        <a:lstStyle/>
        <a:p>
          <a:endParaRPr lang="en-US"/>
        </a:p>
      </dgm:t>
    </dgm:pt>
    <dgm:pt modelId="{2BB59CAA-92AF-421E-89C1-BD3BFC9C4B1E}" type="pres">
      <dgm:prSet presAssocID="{10AE4CF4-60C5-499D-A98B-A1402A88C7F6}" presName="Name0" presStyleCnt="0">
        <dgm:presLayoutVars>
          <dgm:dir/>
          <dgm:animLvl val="lvl"/>
          <dgm:resizeHandles val="exact"/>
        </dgm:presLayoutVars>
      </dgm:prSet>
      <dgm:spPr/>
    </dgm:pt>
    <dgm:pt modelId="{036860C1-7116-4B09-A197-B085E235D9E6}" type="pres">
      <dgm:prSet presAssocID="{B93FBB3C-D15C-49A7-B9D6-ED250FC219CE}" presName="linNode" presStyleCnt="0"/>
      <dgm:spPr/>
    </dgm:pt>
    <dgm:pt modelId="{520389F7-2C40-41DC-8CC1-0E778A723407}" type="pres">
      <dgm:prSet presAssocID="{B93FBB3C-D15C-49A7-B9D6-ED250FC219C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27D0808-4CF5-4769-9A3A-ECE76CE7E69D}" type="pres">
      <dgm:prSet presAssocID="{B93FBB3C-D15C-49A7-B9D6-ED250FC219CE}" presName="descendantText" presStyleLbl="alignAccFollowNode1" presStyleIdx="0" presStyleCnt="3">
        <dgm:presLayoutVars>
          <dgm:bulletEnabled val="1"/>
        </dgm:presLayoutVars>
      </dgm:prSet>
      <dgm:spPr/>
    </dgm:pt>
    <dgm:pt modelId="{282DF287-0EF9-439C-A306-8243CE70D9BF}" type="pres">
      <dgm:prSet presAssocID="{6E63A582-D93B-4416-AF54-DD8903A579C0}" presName="sp" presStyleCnt="0"/>
      <dgm:spPr/>
    </dgm:pt>
    <dgm:pt modelId="{8E987866-DDB4-4245-95C9-B6879BF426D1}" type="pres">
      <dgm:prSet presAssocID="{712AA1A1-668A-409A-8F4D-DCB89336726B}" presName="linNode" presStyleCnt="0"/>
      <dgm:spPr/>
    </dgm:pt>
    <dgm:pt modelId="{EA2DA2B4-7EA5-40EA-A553-3AE90C81FB59}" type="pres">
      <dgm:prSet presAssocID="{712AA1A1-668A-409A-8F4D-DCB89336726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1BEB74D-8F0D-439C-8898-D4A5E5147DBD}" type="pres">
      <dgm:prSet presAssocID="{712AA1A1-668A-409A-8F4D-DCB89336726B}" presName="descendantText" presStyleLbl="alignAccFollowNode1" presStyleIdx="1" presStyleCnt="3">
        <dgm:presLayoutVars>
          <dgm:bulletEnabled val="1"/>
        </dgm:presLayoutVars>
      </dgm:prSet>
      <dgm:spPr/>
    </dgm:pt>
    <dgm:pt modelId="{3D52C5E9-F18F-4D8D-B000-D3949C8AA0A9}" type="pres">
      <dgm:prSet presAssocID="{41992CBC-71E6-4D34-95EC-484999B09454}" presName="sp" presStyleCnt="0"/>
      <dgm:spPr/>
    </dgm:pt>
    <dgm:pt modelId="{36E9A8C5-DF76-4179-86FA-6361F6E44595}" type="pres">
      <dgm:prSet presAssocID="{C0BEEEEF-E11E-43B3-83E6-A6D934BECC61}" presName="linNode" presStyleCnt="0"/>
      <dgm:spPr/>
    </dgm:pt>
    <dgm:pt modelId="{F1715192-2003-4525-A8C4-ED972951FBAE}" type="pres">
      <dgm:prSet presAssocID="{C0BEEEEF-E11E-43B3-83E6-A6D934BECC61}" presName="parentText" presStyleLbl="node1" presStyleIdx="2" presStyleCnt="4" custScaleY="126194">
        <dgm:presLayoutVars>
          <dgm:chMax val="1"/>
          <dgm:bulletEnabled val="1"/>
        </dgm:presLayoutVars>
      </dgm:prSet>
      <dgm:spPr/>
    </dgm:pt>
    <dgm:pt modelId="{BA4CE023-8F85-4923-AA34-DD17B2C76907}" type="pres">
      <dgm:prSet presAssocID="{C0BEEEEF-E11E-43B3-83E6-A6D934BECC61}" presName="descendantText" presStyleLbl="alignAccFollowNode1" presStyleIdx="2" presStyleCnt="3" custScaleY="199962">
        <dgm:presLayoutVars>
          <dgm:bulletEnabled val="1"/>
        </dgm:presLayoutVars>
      </dgm:prSet>
      <dgm:spPr/>
    </dgm:pt>
    <dgm:pt modelId="{090A601F-E643-43E6-B06A-CC07F4E43612}" type="pres">
      <dgm:prSet presAssocID="{B5F05148-EBF9-4EA4-84DD-507DE7B8C255}" presName="sp" presStyleCnt="0"/>
      <dgm:spPr/>
    </dgm:pt>
    <dgm:pt modelId="{E4D9C3E8-1CE5-42E9-8273-D49E386864EC}" type="pres">
      <dgm:prSet presAssocID="{38193414-0E32-4467-9967-6D56D8EA842A}" presName="linNode" presStyleCnt="0"/>
      <dgm:spPr/>
    </dgm:pt>
    <dgm:pt modelId="{3B765E90-1264-492B-BED7-A8635B44A9F6}" type="pres">
      <dgm:prSet presAssocID="{38193414-0E32-4467-9967-6D56D8EA842A}" presName="parentText" presStyleLbl="node1" presStyleIdx="3" presStyleCnt="4" custScaleY="118453">
        <dgm:presLayoutVars>
          <dgm:chMax val="1"/>
          <dgm:bulletEnabled val="1"/>
        </dgm:presLayoutVars>
      </dgm:prSet>
      <dgm:spPr/>
    </dgm:pt>
  </dgm:ptLst>
  <dgm:cxnLst>
    <dgm:cxn modelId="{D1E11B06-1683-46B4-960C-AA66363D4B86}" type="presOf" srcId="{B93FBB3C-D15C-49A7-B9D6-ED250FC219CE}" destId="{520389F7-2C40-41DC-8CC1-0E778A723407}" srcOrd="0" destOrd="0" presId="urn:microsoft.com/office/officeart/2005/8/layout/vList5"/>
    <dgm:cxn modelId="{2A289C10-0964-4AD8-97ED-11AC9B4A5060}" type="presOf" srcId="{10AE4CF4-60C5-499D-A98B-A1402A88C7F6}" destId="{2BB59CAA-92AF-421E-89C1-BD3BFC9C4B1E}" srcOrd="0" destOrd="0" presId="urn:microsoft.com/office/officeart/2005/8/layout/vList5"/>
    <dgm:cxn modelId="{7265A710-47D0-47A2-96DB-EC9E7786A8BD}" type="presOf" srcId="{54B56DB4-E2A7-475F-99FB-DBFC00B9903C}" destId="{BA4CE023-8F85-4923-AA34-DD17B2C76907}" srcOrd="0" destOrd="3" presId="urn:microsoft.com/office/officeart/2005/8/layout/vList5"/>
    <dgm:cxn modelId="{8A024918-5B46-4F65-9D8A-0F9B97BE040A}" type="presOf" srcId="{083DCEB3-6B80-4527-B42A-D54A4D9B79E1}" destId="{BA4CE023-8F85-4923-AA34-DD17B2C76907}" srcOrd="0" destOrd="2" presId="urn:microsoft.com/office/officeart/2005/8/layout/vList5"/>
    <dgm:cxn modelId="{11CB5320-DE0A-42A0-AEBA-057ACC907FFB}" srcId="{B64B17C1-E02B-405A-8905-CAD5BC943FBF}" destId="{083DCEB3-6B80-4527-B42A-D54A4D9B79E1}" srcOrd="1" destOrd="0" parTransId="{A890C773-159F-4BBC-B35E-79791443834A}" sibTransId="{F86E912F-1F70-4AFC-A6CD-AB8373C661FC}"/>
    <dgm:cxn modelId="{30839522-8C16-43A7-B6B9-E88B2BEF0A80}" type="presOf" srcId="{EBF1B349-776D-41ED-873D-562461CDD2E6}" destId="{BA4CE023-8F85-4923-AA34-DD17B2C76907}" srcOrd="0" destOrd="1" presId="urn:microsoft.com/office/officeart/2005/8/layout/vList5"/>
    <dgm:cxn modelId="{7E12B827-2D1E-4748-A589-F41D84399243}" srcId="{10AE4CF4-60C5-499D-A98B-A1402A88C7F6}" destId="{C0BEEEEF-E11E-43B3-83E6-A6D934BECC61}" srcOrd="2" destOrd="0" parTransId="{82F2194B-604F-45B1-91F9-10A2F450D717}" sibTransId="{B5F05148-EBF9-4EA4-84DD-507DE7B8C255}"/>
    <dgm:cxn modelId="{7C290A28-780B-4F1C-B3B3-72C159303D50}" srcId="{B64B17C1-E02B-405A-8905-CAD5BC943FBF}" destId="{065459B1-C15D-4CE5-B5AD-5C8DAEBFD938}" srcOrd="3" destOrd="0" parTransId="{9054840E-626C-40E8-B832-700FB659CA0C}" sibTransId="{FEE75441-91CC-4BB7-B870-F951D1AC341F}"/>
    <dgm:cxn modelId="{C5BAF866-7639-44A7-8423-5DDD3E77B348}" srcId="{10AE4CF4-60C5-499D-A98B-A1402A88C7F6}" destId="{B93FBB3C-D15C-49A7-B9D6-ED250FC219CE}" srcOrd="0" destOrd="0" parTransId="{899534E5-CD00-42C7-A06D-DB6C656D55F1}" sibTransId="{6E63A582-D93B-4416-AF54-DD8903A579C0}"/>
    <dgm:cxn modelId="{798A414C-F306-4BCD-AE8F-E3E76892F253}" srcId="{B64B17C1-E02B-405A-8905-CAD5BC943FBF}" destId="{54B56DB4-E2A7-475F-99FB-DBFC00B9903C}" srcOrd="2" destOrd="0" parTransId="{0299C0BA-AB18-47CC-B2B8-CCB13C2D3B3A}" sibTransId="{0C37D2F8-0BDC-4658-A71C-19BCD925ED1F}"/>
    <dgm:cxn modelId="{844A944C-8442-44D6-A2FB-DA12F34622D8}" type="presOf" srcId="{C0BEEEEF-E11E-43B3-83E6-A6D934BECC61}" destId="{F1715192-2003-4525-A8C4-ED972951FBAE}" srcOrd="0" destOrd="0" presId="urn:microsoft.com/office/officeart/2005/8/layout/vList5"/>
    <dgm:cxn modelId="{92077A58-CFB7-44A2-B7A6-24E33851DCBC}" srcId="{B93FBB3C-D15C-49A7-B9D6-ED250FC219CE}" destId="{35BD16A4-2CF1-4F13-99EB-9D396C60E228}" srcOrd="0" destOrd="0" parTransId="{92C787BE-98ED-4420-920C-3137359C964A}" sibTransId="{3F92792B-A4B8-4B9B-9E84-B113C094ADCE}"/>
    <dgm:cxn modelId="{E3DC5199-DB18-4BE7-A17F-5ACA74E7A7E3}" srcId="{B64B17C1-E02B-405A-8905-CAD5BC943FBF}" destId="{EBF1B349-776D-41ED-873D-562461CDD2E6}" srcOrd="0" destOrd="0" parTransId="{552EEE41-C5D4-4057-B4A3-459C3E3EFD73}" sibTransId="{CD40CDB3-6432-46EB-9E6D-5236B027E41D}"/>
    <dgm:cxn modelId="{03683BA2-C528-4B0E-9CB9-832F13DCD646}" srcId="{10AE4CF4-60C5-499D-A98B-A1402A88C7F6}" destId="{38193414-0E32-4467-9967-6D56D8EA842A}" srcOrd="3" destOrd="0" parTransId="{81011190-83C9-4249-B604-8D330C72322D}" sibTransId="{6D4DFC07-94AD-4681-9071-81E1C0D12034}"/>
    <dgm:cxn modelId="{AF361CA5-119B-4F1D-A904-7BA00E39DD7E}" type="presOf" srcId="{065459B1-C15D-4CE5-B5AD-5C8DAEBFD938}" destId="{BA4CE023-8F85-4923-AA34-DD17B2C76907}" srcOrd="0" destOrd="4" presId="urn:microsoft.com/office/officeart/2005/8/layout/vList5"/>
    <dgm:cxn modelId="{65DC58A7-FADB-47B6-8D31-3B52E8A34295}" type="presOf" srcId="{B64B17C1-E02B-405A-8905-CAD5BC943FBF}" destId="{BA4CE023-8F85-4923-AA34-DD17B2C76907}" srcOrd="0" destOrd="0" presId="urn:microsoft.com/office/officeart/2005/8/layout/vList5"/>
    <dgm:cxn modelId="{74D584B6-C18A-4CBC-A33E-EE84B06FAB41}" srcId="{C0BEEEEF-E11E-43B3-83E6-A6D934BECC61}" destId="{B64B17C1-E02B-405A-8905-CAD5BC943FBF}" srcOrd="0" destOrd="0" parTransId="{5DA1F3DC-DEF0-411C-84F8-E376418BAB1F}" sibTransId="{338FB0F0-050C-4ECE-8417-C5706977AD44}"/>
    <dgm:cxn modelId="{3AFB65BF-DCA3-47F2-9D53-5812892390B3}" srcId="{712AA1A1-668A-409A-8F4D-DCB89336726B}" destId="{4957033A-3F44-4541-A0A9-734F074AA157}" srcOrd="0" destOrd="0" parTransId="{920B3D0E-081C-4DFC-9DFF-3ED2BA899BCE}" sibTransId="{CC06E819-8D2C-4B8B-8664-A0B2625D541D}"/>
    <dgm:cxn modelId="{5B007ADF-A3FB-4DCE-A410-87F43709AF15}" type="presOf" srcId="{38193414-0E32-4467-9967-6D56D8EA842A}" destId="{3B765E90-1264-492B-BED7-A8635B44A9F6}" srcOrd="0" destOrd="0" presId="urn:microsoft.com/office/officeart/2005/8/layout/vList5"/>
    <dgm:cxn modelId="{76A69AE4-CA2F-4008-9E38-44D60257CAEB}" type="presOf" srcId="{4957033A-3F44-4541-A0A9-734F074AA157}" destId="{31BEB74D-8F0D-439C-8898-D4A5E5147DBD}" srcOrd="0" destOrd="0" presId="urn:microsoft.com/office/officeart/2005/8/layout/vList5"/>
    <dgm:cxn modelId="{DEC8D6E5-D61A-475B-9D1B-2E55F2822721}" type="presOf" srcId="{35BD16A4-2CF1-4F13-99EB-9D396C60E228}" destId="{A27D0808-4CF5-4769-9A3A-ECE76CE7E69D}" srcOrd="0" destOrd="0" presId="urn:microsoft.com/office/officeart/2005/8/layout/vList5"/>
    <dgm:cxn modelId="{92A2DBE7-3F68-41B7-BB3C-47847890E086}" type="presOf" srcId="{712AA1A1-668A-409A-8F4D-DCB89336726B}" destId="{EA2DA2B4-7EA5-40EA-A553-3AE90C81FB59}" srcOrd="0" destOrd="0" presId="urn:microsoft.com/office/officeart/2005/8/layout/vList5"/>
    <dgm:cxn modelId="{6ECEDAE8-39DC-410C-AECB-00EBEFC6E4DD}" srcId="{10AE4CF4-60C5-499D-A98B-A1402A88C7F6}" destId="{712AA1A1-668A-409A-8F4D-DCB89336726B}" srcOrd="1" destOrd="0" parTransId="{278B38E8-3300-4643-8E85-1194832A2CE9}" sibTransId="{41992CBC-71E6-4D34-95EC-484999B09454}"/>
    <dgm:cxn modelId="{EEA80396-5508-4338-83D6-F54ADB0D9FD8}" type="presParOf" srcId="{2BB59CAA-92AF-421E-89C1-BD3BFC9C4B1E}" destId="{036860C1-7116-4B09-A197-B085E235D9E6}" srcOrd="0" destOrd="0" presId="urn:microsoft.com/office/officeart/2005/8/layout/vList5"/>
    <dgm:cxn modelId="{9CB3B4CE-F4B9-4827-AC56-881FB91780F1}" type="presParOf" srcId="{036860C1-7116-4B09-A197-B085E235D9E6}" destId="{520389F7-2C40-41DC-8CC1-0E778A723407}" srcOrd="0" destOrd="0" presId="urn:microsoft.com/office/officeart/2005/8/layout/vList5"/>
    <dgm:cxn modelId="{A8A169FD-1017-44BC-BD16-346E4177F076}" type="presParOf" srcId="{036860C1-7116-4B09-A197-B085E235D9E6}" destId="{A27D0808-4CF5-4769-9A3A-ECE76CE7E69D}" srcOrd="1" destOrd="0" presId="urn:microsoft.com/office/officeart/2005/8/layout/vList5"/>
    <dgm:cxn modelId="{94F44EBE-7B6C-4A0B-BF6D-745A50661735}" type="presParOf" srcId="{2BB59CAA-92AF-421E-89C1-BD3BFC9C4B1E}" destId="{282DF287-0EF9-439C-A306-8243CE70D9BF}" srcOrd="1" destOrd="0" presId="urn:microsoft.com/office/officeart/2005/8/layout/vList5"/>
    <dgm:cxn modelId="{5D226949-FE9A-486F-B515-6A4B4F489815}" type="presParOf" srcId="{2BB59CAA-92AF-421E-89C1-BD3BFC9C4B1E}" destId="{8E987866-DDB4-4245-95C9-B6879BF426D1}" srcOrd="2" destOrd="0" presId="urn:microsoft.com/office/officeart/2005/8/layout/vList5"/>
    <dgm:cxn modelId="{12BDD35D-81EE-4EBE-A855-784A0D18E6DA}" type="presParOf" srcId="{8E987866-DDB4-4245-95C9-B6879BF426D1}" destId="{EA2DA2B4-7EA5-40EA-A553-3AE90C81FB59}" srcOrd="0" destOrd="0" presId="urn:microsoft.com/office/officeart/2005/8/layout/vList5"/>
    <dgm:cxn modelId="{FA98854C-EF73-4154-9200-31B7F0A920A3}" type="presParOf" srcId="{8E987866-DDB4-4245-95C9-B6879BF426D1}" destId="{31BEB74D-8F0D-439C-8898-D4A5E5147DBD}" srcOrd="1" destOrd="0" presId="urn:microsoft.com/office/officeart/2005/8/layout/vList5"/>
    <dgm:cxn modelId="{B91CB147-14A4-490D-AB64-BBC41474FACF}" type="presParOf" srcId="{2BB59CAA-92AF-421E-89C1-BD3BFC9C4B1E}" destId="{3D52C5E9-F18F-4D8D-B000-D3949C8AA0A9}" srcOrd="3" destOrd="0" presId="urn:microsoft.com/office/officeart/2005/8/layout/vList5"/>
    <dgm:cxn modelId="{286EBC57-E803-4AD5-9201-EFB4724B6C38}" type="presParOf" srcId="{2BB59CAA-92AF-421E-89C1-BD3BFC9C4B1E}" destId="{36E9A8C5-DF76-4179-86FA-6361F6E44595}" srcOrd="4" destOrd="0" presId="urn:microsoft.com/office/officeart/2005/8/layout/vList5"/>
    <dgm:cxn modelId="{310B4055-7DFB-4466-8CF1-99838782435C}" type="presParOf" srcId="{36E9A8C5-DF76-4179-86FA-6361F6E44595}" destId="{F1715192-2003-4525-A8C4-ED972951FBAE}" srcOrd="0" destOrd="0" presId="urn:microsoft.com/office/officeart/2005/8/layout/vList5"/>
    <dgm:cxn modelId="{3D818012-B721-4015-88FD-2A93FBB3FEBA}" type="presParOf" srcId="{36E9A8C5-DF76-4179-86FA-6361F6E44595}" destId="{BA4CE023-8F85-4923-AA34-DD17B2C76907}" srcOrd="1" destOrd="0" presId="urn:microsoft.com/office/officeart/2005/8/layout/vList5"/>
    <dgm:cxn modelId="{BDAAB96F-880B-463E-AF7B-373FC47F9A1B}" type="presParOf" srcId="{2BB59CAA-92AF-421E-89C1-BD3BFC9C4B1E}" destId="{090A601F-E643-43E6-B06A-CC07F4E43612}" srcOrd="5" destOrd="0" presId="urn:microsoft.com/office/officeart/2005/8/layout/vList5"/>
    <dgm:cxn modelId="{3D15CF91-D140-4D6E-BF8D-43E850CC5531}" type="presParOf" srcId="{2BB59CAA-92AF-421E-89C1-BD3BFC9C4B1E}" destId="{E4D9C3E8-1CE5-42E9-8273-D49E386864EC}" srcOrd="6" destOrd="0" presId="urn:microsoft.com/office/officeart/2005/8/layout/vList5"/>
    <dgm:cxn modelId="{17164376-4B92-4E46-92E4-B3B85BE9B90F}" type="presParOf" srcId="{E4D9C3E8-1CE5-42E9-8273-D49E386864EC}" destId="{3B765E90-1264-492B-BED7-A8635B44A9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CD6D24-4E87-4463-85F8-9AA86BCA3580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AB09A85-4985-4376-AF70-4CCE64727EF5}">
      <dgm:prSet phldrT="[Text]" custT="1"/>
      <dgm:spPr/>
      <dgm:t>
        <a:bodyPr/>
        <a:lstStyle/>
        <a:p>
          <a:r>
            <a:rPr lang="en-GB" sz="2400" b="0" dirty="0"/>
            <a:t>vildagliptin was associated with </a:t>
          </a:r>
          <a:r>
            <a:rPr lang="en-GB" sz="2400" b="1" dirty="0">
              <a:solidFill>
                <a:srgbClr val="FEC558"/>
              </a:solidFill>
            </a:rPr>
            <a:t>good efficacy </a:t>
          </a:r>
          <a:r>
            <a:rPr lang="en-GB" sz="2400" dirty="0"/>
            <a:t>in patients with T2DM who fast during Ramadan.</a:t>
          </a:r>
          <a:r>
            <a:rPr lang="en-GB" sz="2400" baseline="30000" dirty="0"/>
            <a:t>1–3</a:t>
          </a:r>
        </a:p>
      </dgm:t>
    </dgm:pt>
    <dgm:pt modelId="{EDBDF9F7-A588-49E6-A32C-807B32EC310A}" type="parTrans" cxnId="{C4B01425-DDB4-4176-9849-E59BEACC0E89}">
      <dgm:prSet/>
      <dgm:spPr/>
      <dgm:t>
        <a:bodyPr/>
        <a:lstStyle/>
        <a:p>
          <a:endParaRPr lang="en-GB"/>
        </a:p>
      </dgm:t>
    </dgm:pt>
    <dgm:pt modelId="{C9499BD0-229B-493E-A635-12082BE4D78C}" type="sibTrans" cxnId="{C4B01425-DDB4-4176-9849-E59BEACC0E89}">
      <dgm:prSet/>
      <dgm:spPr/>
      <dgm:t>
        <a:bodyPr/>
        <a:lstStyle/>
        <a:p>
          <a:endParaRPr lang="en-GB"/>
        </a:p>
      </dgm:t>
    </dgm:pt>
    <dgm:pt modelId="{7C798C71-689D-46CE-8054-394914944D4D}">
      <dgm:prSet phldrT="[Text]" custT="1"/>
      <dgm:spPr/>
      <dgm:t>
        <a:bodyPr/>
        <a:lstStyle/>
        <a:p>
          <a:r>
            <a:rPr lang="en-GB" sz="2000" b="0" dirty="0"/>
            <a:t>Vildagliptin provided </a:t>
          </a:r>
          <a:br>
            <a:rPr lang="en-GB" sz="2000" b="0" dirty="0"/>
          </a:br>
          <a:r>
            <a:rPr lang="en-GB" sz="2000" b="0" dirty="0"/>
            <a:t>a consistent </a:t>
          </a:r>
          <a:br>
            <a:rPr lang="en-GB" sz="2000" b="0" dirty="0"/>
          </a:br>
          <a:r>
            <a:rPr lang="en-GB" sz="2000" b="1" dirty="0">
              <a:solidFill>
                <a:srgbClr val="FEC557"/>
              </a:solidFill>
            </a:rPr>
            <a:t>low incidence of hypoglycaemia </a:t>
          </a:r>
          <a:br>
            <a:rPr lang="en-GB" sz="2000" b="1" dirty="0"/>
          </a:br>
          <a:r>
            <a:rPr lang="en-GB" sz="2000" dirty="0"/>
            <a:t>across interventional and real-world settings in patients with T2DM fasting during Ramadan.</a:t>
          </a:r>
          <a:r>
            <a:rPr lang="en-GB" sz="2000" baseline="30000" dirty="0"/>
            <a:t>1–3</a:t>
          </a:r>
        </a:p>
      </dgm:t>
    </dgm:pt>
    <dgm:pt modelId="{063E36D3-40B8-4764-BE6F-3F4CE4D27AAE}" type="parTrans" cxnId="{99B9DE59-2090-4B41-BDC0-3E21492DC18C}">
      <dgm:prSet/>
      <dgm:spPr/>
      <dgm:t>
        <a:bodyPr/>
        <a:lstStyle/>
        <a:p>
          <a:endParaRPr lang="en-GB"/>
        </a:p>
      </dgm:t>
    </dgm:pt>
    <dgm:pt modelId="{1B86999D-625D-4744-B4EC-E3905DCAAFCC}" type="sibTrans" cxnId="{99B9DE59-2090-4B41-BDC0-3E21492DC18C}">
      <dgm:prSet/>
      <dgm:spPr/>
      <dgm:t>
        <a:bodyPr/>
        <a:lstStyle/>
        <a:p>
          <a:endParaRPr lang="en-GB"/>
        </a:p>
      </dgm:t>
    </dgm:pt>
    <dgm:pt modelId="{BCD0D01B-4077-446F-AB12-CB3BD4CA4FB8}">
      <dgm:prSet phldrT="[Text]" custT="1"/>
      <dgm:spPr/>
      <dgm:t>
        <a:bodyPr/>
        <a:lstStyle/>
        <a:p>
          <a:r>
            <a:rPr lang="en-GB" sz="2400" b="0" dirty="0"/>
            <a:t>vildagliptin was associated with </a:t>
          </a:r>
          <a:br>
            <a:rPr lang="en-GB" sz="2400" dirty="0"/>
          </a:br>
          <a:r>
            <a:rPr lang="en-GB" sz="2400" b="1" dirty="0">
              <a:solidFill>
                <a:srgbClr val="FEC558"/>
              </a:solidFill>
            </a:rPr>
            <a:t>good weight control </a:t>
          </a:r>
          <a:r>
            <a:rPr lang="en-GB" sz="2400" dirty="0"/>
            <a:t>and was </a:t>
          </a:r>
          <a:r>
            <a:rPr lang="en-GB" sz="2400" b="1" dirty="0">
              <a:solidFill>
                <a:srgbClr val="FEC557"/>
              </a:solidFill>
            </a:rPr>
            <a:t>well tolerated </a:t>
          </a:r>
          <a:r>
            <a:rPr lang="en-GB" sz="2400" dirty="0"/>
            <a:t>in patients with T2DM fasting during Ramadan.</a:t>
          </a:r>
          <a:r>
            <a:rPr lang="en-GB" sz="2400" baseline="30000" dirty="0"/>
            <a:t>1–3</a:t>
          </a:r>
          <a:endParaRPr lang="en-GB" sz="2400" dirty="0"/>
        </a:p>
      </dgm:t>
    </dgm:pt>
    <dgm:pt modelId="{2E765377-E92A-4688-8D78-69171C49964D}" type="parTrans" cxnId="{E12BA5DA-5520-49D4-B5F3-94091BD98AD3}">
      <dgm:prSet/>
      <dgm:spPr/>
      <dgm:t>
        <a:bodyPr/>
        <a:lstStyle/>
        <a:p>
          <a:endParaRPr lang="en-GB"/>
        </a:p>
      </dgm:t>
    </dgm:pt>
    <dgm:pt modelId="{AC928287-E33E-48BA-BA87-46E84AD47C63}" type="sibTrans" cxnId="{E12BA5DA-5520-49D4-B5F3-94091BD98AD3}">
      <dgm:prSet/>
      <dgm:spPr/>
      <dgm:t>
        <a:bodyPr/>
        <a:lstStyle/>
        <a:p>
          <a:endParaRPr lang="en-GB"/>
        </a:p>
      </dgm:t>
    </dgm:pt>
    <dgm:pt modelId="{E9D45C95-70E5-4C2E-BB30-52FC7AFC38BF}" type="pres">
      <dgm:prSet presAssocID="{BFCD6D24-4E87-4463-85F8-9AA86BCA3580}" presName="diagram" presStyleCnt="0">
        <dgm:presLayoutVars>
          <dgm:dir/>
          <dgm:resizeHandles val="exact"/>
        </dgm:presLayoutVars>
      </dgm:prSet>
      <dgm:spPr/>
    </dgm:pt>
    <dgm:pt modelId="{E11058F0-1DDB-4E86-9C5A-21F03487312D}" type="pres">
      <dgm:prSet presAssocID="{BAB09A85-4985-4376-AF70-4CCE64727EF5}" presName="node" presStyleLbl="node1" presStyleIdx="0" presStyleCnt="3" custScaleY="202596">
        <dgm:presLayoutVars>
          <dgm:bulletEnabled val="1"/>
        </dgm:presLayoutVars>
      </dgm:prSet>
      <dgm:spPr/>
    </dgm:pt>
    <dgm:pt modelId="{57676158-3356-4CFB-B53E-5EB90E0EC14B}" type="pres">
      <dgm:prSet presAssocID="{C9499BD0-229B-493E-A635-12082BE4D78C}" presName="sibTrans" presStyleCnt="0"/>
      <dgm:spPr/>
    </dgm:pt>
    <dgm:pt modelId="{FF5CB074-2CB4-4E0D-AB2B-CB26643C47E0}" type="pres">
      <dgm:prSet presAssocID="{7C798C71-689D-46CE-8054-394914944D4D}" presName="node" presStyleLbl="node1" presStyleIdx="1" presStyleCnt="3" custScaleX="109481" custScaleY="229444">
        <dgm:presLayoutVars>
          <dgm:bulletEnabled val="1"/>
        </dgm:presLayoutVars>
      </dgm:prSet>
      <dgm:spPr/>
    </dgm:pt>
    <dgm:pt modelId="{8DC0FEDC-C6C7-461C-A821-875D542F6B6D}" type="pres">
      <dgm:prSet presAssocID="{1B86999D-625D-4744-B4EC-E3905DCAAFCC}" presName="sibTrans" presStyleCnt="0"/>
      <dgm:spPr/>
    </dgm:pt>
    <dgm:pt modelId="{468C1852-1671-4113-BF4C-8E5F104599D2}" type="pres">
      <dgm:prSet presAssocID="{BCD0D01B-4077-446F-AB12-CB3BD4CA4FB8}" presName="node" presStyleLbl="node1" presStyleIdx="2" presStyleCnt="3" custScaleY="223753">
        <dgm:presLayoutVars>
          <dgm:bulletEnabled val="1"/>
        </dgm:presLayoutVars>
      </dgm:prSet>
      <dgm:spPr/>
    </dgm:pt>
  </dgm:ptLst>
  <dgm:cxnLst>
    <dgm:cxn modelId="{9240601A-8FF5-4B2F-A54F-DD7A02C51891}" type="presOf" srcId="{BFCD6D24-4E87-4463-85F8-9AA86BCA3580}" destId="{E9D45C95-70E5-4C2E-BB30-52FC7AFC38BF}" srcOrd="0" destOrd="0" presId="urn:microsoft.com/office/officeart/2005/8/layout/default#3"/>
    <dgm:cxn modelId="{C4B01425-DDB4-4176-9849-E59BEACC0E89}" srcId="{BFCD6D24-4E87-4463-85F8-9AA86BCA3580}" destId="{BAB09A85-4985-4376-AF70-4CCE64727EF5}" srcOrd="0" destOrd="0" parTransId="{EDBDF9F7-A588-49E6-A32C-807B32EC310A}" sibTransId="{C9499BD0-229B-493E-A635-12082BE4D78C}"/>
    <dgm:cxn modelId="{CA9FEE25-37F1-4F41-82D0-6F46A3A39D4B}" type="presOf" srcId="{7C798C71-689D-46CE-8054-394914944D4D}" destId="{FF5CB074-2CB4-4E0D-AB2B-CB26643C47E0}" srcOrd="0" destOrd="0" presId="urn:microsoft.com/office/officeart/2005/8/layout/default#3"/>
    <dgm:cxn modelId="{A62F8634-30BC-4777-BC95-3EBE7A9DD13B}" type="presOf" srcId="{BCD0D01B-4077-446F-AB12-CB3BD4CA4FB8}" destId="{468C1852-1671-4113-BF4C-8E5F104599D2}" srcOrd="0" destOrd="0" presId="urn:microsoft.com/office/officeart/2005/8/layout/default#3"/>
    <dgm:cxn modelId="{387E0667-0D9A-42AF-A9BE-9349F0204C30}" type="presOf" srcId="{BAB09A85-4985-4376-AF70-4CCE64727EF5}" destId="{E11058F0-1DDB-4E86-9C5A-21F03487312D}" srcOrd="0" destOrd="0" presId="urn:microsoft.com/office/officeart/2005/8/layout/default#3"/>
    <dgm:cxn modelId="{99B9DE59-2090-4B41-BDC0-3E21492DC18C}" srcId="{BFCD6D24-4E87-4463-85F8-9AA86BCA3580}" destId="{7C798C71-689D-46CE-8054-394914944D4D}" srcOrd="1" destOrd="0" parTransId="{063E36D3-40B8-4764-BE6F-3F4CE4D27AAE}" sibTransId="{1B86999D-625D-4744-B4EC-E3905DCAAFCC}"/>
    <dgm:cxn modelId="{E12BA5DA-5520-49D4-B5F3-94091BD98AD3}" srcId="{BFCD6D24-4E87-4463-85F8-9AA86BCA3580}" destId="{BCD0D01B-4077-446F-AB12-CB3BD4CA4FB8}" srcOrd="2" destOrd="0" parTransId="{2E765377-E92A-4688-8D78-69171C49964D}" sibTransId="{AC928287-E33E-48BA-BA87-46E84AD47C63}"/>
    <dgm:cxn modelId="{9DD7BF3A-2DA5-4BD4-BDDA-E40B648B2799}" type="presParOf" srcId="{E9D45C95-70E5-4C2E-BB30-52FC7AFC38BF}" destId="{E11058F0-1DDB-4E86-9C5A-21F03487312D}" srcOrd="0" destOrd="0" presId="urn:microsoft.com/office/officeart/2005/8/layout/default#3"/>
    <dgm:cxn modelId="{34E0521A-2B98-4DC3-A6A2-C0F2D5C4B64D}" type="presParOf" srcId="{E9D45C95-70E5-4C2E-BB30-52FC7AFC38BF}" destId="{57676158-3356-4CFB-B53E-5EB90E0EC14B}" srcOrd="1" destOrd="0" presId="urn:microsoft.com/office/officeart/2005/8/layout/default#3"/>
    <dgm:cxn modelId="{0A7BDA8E-C5C4-4E34-A806-9AD7ABC52512}" type="presParOf" srcId="{E9D45C95-70E5-4C2E-BB30-52FC7AFC38BF}" destId="{FF5CB074-2CB4-4E0D-AB2B-CB26643C47E0}" srcOrd="2" destOrd="0" presId="urn:microsoft.com/office/officeart/2005/8/layout/default#3"/>
    <dgm:cxn modelId="{75E88527-568A-4D51-B471-B5A23E4835AA}" type="presParOf" srcId="{E9D45C95-70E5-4C2E-BB30-52FC7AFC38BF}" destId="{8DC0FEDC-C6C7-461C-A821-875D542F6B6D}" srcOrd="3" destOrd="0" presId="urn:microsoft.com/office/officeart/2005/8/layout/default#3"/>
    <dgm:cxn modelId="{3FE69AEB-0B7F-46DA-939F-A8C3823304C6}" type="presParOf" srcId="{E9D45C95-70E5-4C2E-BB30-52FC7AFC38BF}" destId="{468C1852-1671-4113-BF4C-8E5F104599D2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99FF5-4AB5-4546-987B-E708C5C985ED}">
      <dsp:nvSpPr>
        <dsp:cNvPr id="0" name=""/>
        <dsp:cNvSpPr/>
      </dsp:nvSpPr>
      <dsp:spPr>
        <a:xfrm>
          <a:off x="0" y="145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44AED-B1BF-40FD-B724-7251A068028B}">
      <dsp:nvSpPr>
        <dsp:cNvPr id="0" name=""/>
        <dsp:cNvSpPr/>
      </dsp:nvSpPr>
      <dsp:spPr>
        <a:xfrm>
          <a:off x="0" y="1453"/>
          <a:ext cx="6291714" cy="74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Introduction</a:t>
          </a:r>
          <a:endParaRPr lang="en-US" sz="2400" kern="1200" dirty="0"/>
        </a:p>
      </dsp:txBody>
      <dsp:txXfrm>
        <a:off x="0" y="1453"/>
        <a:ext cx="6291714" cy="744893"/>
      </dsp:txXfrm>
    </dsp:sp>
    <dsp:sp modelId="{684DA497-4A48-408C-A11B-F3E26E21563F}">
      <dsp:nvSpPr>
        <dsp:cNvPr id="0" name=""/>
        <dsp:cNvSpPr/>
      </dsp:nvSpPr>
      <dsp:spPr>
        <a:xfrm>
          <a:off x="0" y="74634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D8C41-F812-4450-A392-12ACCC8594DB}">
      <dsp:nvSpPr>
        <dsp:cNvPr id="0" name=""/>
        <dsp:cNvSpPr/>
      </dsp:nvSpPr>
      <dsp:spPr>
        <a:xfrm>
          <a:off x="0" y="746346"/>
          <a:ext cx="6291714" cy="74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Common misconceptions about fasting in DM</a:t>
          </a:r>
          <a:endParaRPr lang="en-US" sz="2400" kern="1200" dirty="0"/>
        </a:p>
      </dsp:txBody>
      <dsp:txXfrm>
        <a:off x="0" y="746346"/>
        <a:ext cx="6291714" cy="744893"/>
      </dsp:txXfrm>
    </dsp:sp>
    <dsp:sp modelId="{E063260A-8D84-4C70-8F9D-281CE0D263C5}">
      <dsp:nvSpPr>
        <dsp:cNvPr id="0" name=""/>
        <dsp:cNvSpPr/>
      </dsp:nvSpPr>
      <dsp:spPr>
        <a:xfrm>
          <a:off x="0" y="1491239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4659-21DC-4309-93A4-4F38F65749BD}">
      <dsp:nvSpPr>
        <dsp:cNvPr id="0" name=""/>
        <dsp:cNvSpPr/>
      </dsp:nvSpPr>
      <dsp:spPr>
        <a:xfrm>
          <a:off x="0" y="1491239"/>
          <a:ext cx="6291714" cy="74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Benefits and risks of fasting in diabetes</a:t>
          </a:r>
          <a:endParaRPr lang="en-US" sz="2400" kern="1200"/>
        </a:p>
      </dsp:txBody>
      <dsp:txXfrm>
        <a:off x="0" y="1491239"/>
        <a:ext cx="6291714" cy="744893"/>
      </dsp:txXfrm>
    </dsp:sp>
    <dsp:sp modelId="{F9F916D6-3708-4193-A699-C0D2652AE69F}">
      <dsp:nvSpPr>
        <dsp:cNvPr id="0" name=""/>
        <dsp:cNvSpPr/>
      </dsp:nvSpPr>
      <dsp:spPr>
        <a:xfrm>
          <a:off x="0" y="223613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8F86-E856-42A2-8F3D-4E5A1DCB6CE7}">
      <dsp:nvSpPr>
        <dsp:cNvPr id="0" name=""/>
        <dsp:cNvSpPr/>
      </dsp:nvSpPr>
      <dsp:spPr>
        <a:xfrm>
          <a:off x="0" y="2236133"/>
          <a:ext cx="6291714" cy="744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Pre- fasting assessment and risk stratification</a:t>
          </a:r>
          <a:endParaRPr lang="en-US" sz="2400" kern="1200" dirty="0"/>
        </a:p>
      </dsp:txBody>
      <dsp:txXfrm>
        <a:off x="0" y="2236133"/>
        <a:ext cx="6291714" cy="744893"/>
      </dsp:txXfrm>
    </dsp:sp>
    <dsp:sp modelId="{BF96852A-B386-4C5C-AC17-E0ECF5FF38F8}">
      <dsp:nvSpPr>
        <dsp:cNvPr id="0" name=""/>
        <dsp:cNvSpPr/>
      </dsp:nvSpPr>
      <dsp:spPr>
        <a:xfrm>
          <a:off x="0" y="298102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60AD8-8776-4EF3-BF15-91D09B0BD1F1}">
      <dsp:nvSpPr>
        <dsp:cNvPr id="0" name=""/>
        <dsp:cNvSpPr/>
      </dsp:nvSpPr>
      <dsp:spPr>
        <a:xfrm>
          <a:off x="0" y="2981026"/>
          <a:ext cx="6285569" cy="110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Specific advice &amp; recommendations on dose adjustments &amp; use of oral hypoglycemic agents</a:t>
          </a:r>
          <a:endParaRPr lang="en-US" sz="2400" kern="1200" dirty="0"/>
        </a:p>
      </dsp:txBody>
      <dsp:txXfrm>
        <a:off x="0" y="2981026"/>
        <a:ext cx="6285569" cy="1109757"/>
      </dsp:txXfrm>
    </dsp:sp>
    <dsp:sp modelId="{DE567B8D-CAA2-4221-A0B3-1F8EC1A59387}">
      <dsp:nvSpPr>
        <dsp:cNvPr id="0" name=""/>
        <dsp:cNvSpPr/>
      </dsp:nvSpPr>
      <dsp:spPr>
        <a:xfrm>
          <a:off x="0" y="4090783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1257B-E6D3-431E-9361-681B93CDE289}">
      <dsp:nvSpPr>
        <dsp:cNvPr id="0" name=""/>
        <dsp:cNvSpPr/>
      </dsp:nvSpPr>
      <dsp:spPr>
        <a:xfrm>
          <a:off x="0" y="4090783"/>
          <a:ext cx="6291714" cy="697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Conclusion</a:t>
          </a:r>
          <a:endParaRPr lang="en-US" sz="2400" kern="1200" dirty="0"/>
        </a:p>
      </dsp:txBody>
      <dsp:txXfrm>
        <a:off x="0" y="4090783"/>
        <a:ext cx="6291714" cy="697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DD862-D8C4-4E75-A61D-E851503F13FF}">
      <dsp:nvSpPr>
        <dsp:cNvPr id="0" name=""/>
        <dsp:cNvSpPr/>
      </dsp:nvSpPr>
      <dsp:spPr>
        <a:xfrm>
          <a:off x="443627" y="443932"/>
          <a:ext cx="2668080" cy="117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Ramadan Fasting is one of the Five Pillars of Islam</a:t>
          </a:r>
          <a:endParaRPr lang="en-US" sz="2400" kern="1200" dirty="0"/>
        </a:p>
      </dsp:txBody>
      <dsp:txXfrm>
        <a:off x="478096" y="478401"/>
        <a:ext cx="2599142" cy="1107905"/>
      </dsp:txXfrm>
    </dsp:sp>
    <dsp:sp modelId="{4DA3C34B-5646-4FD2-93BA-60BABD1FAF2F}">
      <dsp:nvSpPr>
        <dsp:cNvPr id="0" name=""/>
        <dsp:cNvSpPr/>
      </dsp:nvSpPr>
      <dsp:spPr>
        <a:xfrm>
          <a:off x="3284311" y="789139"/>
          <a:ext cx="415818" cy="486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284311" y="886425"/>
        <a:ext cx="291073" cy="291856"/>
      </dsp:txXfrm>
    </dsp:sp>
    <dsp:sp modelId="{4B871BAB-6AAB-40BD-A18C-C691D7264878}">
      <dsp:nvSpPr>
        <dsp:cNvPr id="0" name=""/>
        <dsp:cNvSpPr/>
      </dsp:nvSpPr>
      <dsp:spPr>
        <a:xfrm>
          <a:off x="3896270" y="173"/>
          <a:ext cx="1961405" cy="2064360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Fasting is from dawn to dusk – abstaining from water and food</a:t>
          </a:r>
          <a:endParaRPr lang="en-US" sz="2400" kern="1200" dirty="0"/>
        </a:p>
      </dsp:txBody>
      <dsp:txXfrm>
        <a:off x="3953718" y="57621"/>
        <a:ext cx="1846509" cy="1949464"/>
      </dsp:txXfrm>
    </dsp:sp>
    <dsp:sp modelId="{21FFF4A0-805B-40CE-B5CD-29B6A7F037CE}">
      <dsp:nvSpPr>
        <dsp:cNvPr id="0" name=""/>
        <dsp:cNvSpPr/>
      </dsp:nvSpPr>
      <dsp:spPr>
        <a:xfrm>
          <a:off x="6030280" y="789139"/>
          <a:ext cx="415818" cy="486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030280" y="886425"/>
        <a:ext cx="291073" cy="291856"/>
      </dsp:txXfrm>
    </dsp:sp>
    <dsp:sp modelId="{9D913DA4-5A18-4808-9B71-31A2F8F98A4E}">
      <dsp:nvSpPr>
        <dsp:cNvPr id="0" name=""/>
        <dsp:cNvSpPr/>
      </dsp:nvSpPr>
      <dsp:spPr>
        <a:xfrm>
          <a:off x="6642238" y="217272"/>
          <a:ext cx="3429733" cy="163016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Depending on the season and geographic location, duration of fast could be from 12-20 hrs.</a:t>
          </a:r>
          <a:endParaRPr lang="en-US" sz="2400" kern="1200" dirty="0"/>
        </a:p>
      </dsp:txBody>
      <dsp:txXfrm>
        <a:off x="6689984" y="265018"/>
        <a:ext cx="3334241" cy="1534671"/>
      </dsp:txXfrm>
    </dsp:sp>
    <dsp:sp modelId="{7EA56C70-E6FF-4CEE-BFBE-7D8B5E67E948}">
      <dsp:nvSpPr>
        <dsp:cNvPr id="0" name=""/>
        <dsp:cNvSpPr/>
      </dsp:nvSpPr>
      <dsp:spPr>
        <a:xfrm rot="5400000">
          <a:off x="8257539" y="2090026"/>
          <a:ext cx="535292" cy="486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8379257" y="2065594"/>
        <a:ext cx="291856" cy="389364"/>
      </dsp:txXfrm>
    </dsp:sp>
    <dsp:sp modelId="{31046127-42DA-4314-93A5-D9F65FFB1D97}">
      <dsp:nvSpPr>
        <dsp:cNvPr id="0" name=""/>
        <dsp:cNvSpPr/>
      </dsp:nvSpPr>
      <dsp:spPr>
        <a:xfrm>
          <a:off x="7380923" y="2849096"/>
          <a:ext cx="2691048" cy="20836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Ramadan fasting is associated with changes in eating and sleeping habits that may impact health</a:t>
          </a:r>
          <a:endParaRPr lang="en-US" sz="2400" kern="1200" dirty="0"/>
        </a:p>
      </dsp:txBody>
      <dsp:txXfrm>
        <a:off x="7441952" y="2910125"/>
        <a:ext cx="2568990" cy="1961625"/>
      </dsp:txXfrm>
    </dsp:sp>
    <dsp:sp modelId="{13D9A066-F994-4135-9A00-D16FAA5E941E}">
      <dsp:nvSpPr>
        <dsp:cNvPr id="0" name=""/>
        <dsp:cNvSpPr/>
      </dsp:nvSpPr>
      <dsp:spPr>
        <a:xfrm rot="10800000">
          <a:off x="6792502" y="3647723"/>
          <a:ext cx="415818" cy="486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6917247" y="3745009"/>
        <a:ext cx="291073" cy="291856"/>
      </dsp:txXfrm>
    </dsp:sp>
    <dsp:sp modelId="{1F9DC18D-94AE-4FE5-A973-5A74F55C419F}">
      <dsp:nvSpPr>
        <dsp:cNvPr id="0" name=""/>
        <dsp:cNvSpPr/>
      </dsp:nvSpPr>
      <dsp:spPr>
        <a:xfrm>
          <a:off x="2904760" y="2980820"/>
          <a:ext cx="3691601" cy="18202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Ramadan meals are different from regular meals; People consume larger-than-usual portions</a:t>
          </a:r>
          <a:endParaRPr lang="en-US" sz="2400" kern="1200" dirty="0"/>
        </a:p>
      </dsp:txBody>
      <dsp:txXfrm>
        <a:off x="2958073" y="3034133"/>
        <a:ext cx="3584975" cy="1713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DD862-D8C4-4E75-A61D-E851503F13FF}">
      <dsp:nvSpPr>
        <dsp:cNvPr id="0" name=""/>
        <dsp:cNvSpPr/>
      </dsp:nvSpPr>
      <dsp:spPr>
        <a:xfrm>
          <a:off x="0" y="86051"/>
          <a:ext cx="2502789" cy="2091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rPr>
            <a:t>Islam offers exceptions for those with serious health conditions</a:t>
          </a:r>
          <a:endParaRPr lang="en-US" sz="2400" kern="1200" dirty="0"/>
        </a:p>
      </dsp:txBody>
      <dsp:txXfrm>
        <a:off x="61259" y="147310"/>
        <a:ext cx="2380271" cy="1969009"/>
      </dsp:txXfrm>
    </dsp:sp>
    <dsp:sp modelId="{4DA3C34B-5646-4FD2-93BA-60BABD1FAF2F}">
      <dsp:nvSpPr>
        <dsp:cNvPr id="0" name=""/>
        <dsp:cNvSpPr/>
      </dsp:nvSpPr>
      <dsp:spPr>
        <a:xfrm rot="7287">
          <a:off x="2668516" y="948374"/>
          <a:ext cx="399252" cy="373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668516" y="1023002"/>
        <a:ext cx="287132" cy="224241"/>
      </dsp:txXfrm>
    </dsp:sp>
    <dsp:sp modelId="{4B871BAB-6AAB-40BD-A18C-C691D7264878}">
      <dsp:nvSpPr>
        <dsp:cNvPr id="0" name=""/>
        <dsp:cNvSpPr/>
      </dsp:nvSpPr>
      <dsp:spPr>
        <a:xfrm>
          <a:off x="3256094" y="839"/>
          <a:ext cx="3702659" cy="2278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rPr>
            <a:t>Despite these exceptions, many Muslims with diabetes choose to fast for religious, cultural and social reasons</a:t>
          </a:r>
          <a:endParaRPr lang="en-US" sz="2400" kern="1200" dirty="0"/>
        </a:p>
      </dsp:txBody>
      <dsp:txXfrm>
        <a:off x="3322823" y="67568"/>
        <a:ext cx="3569201" cy="2144840"/>
      </dsp:txXfrm>
    </dsp:sp>
    <dsp:sp modelId="{21FFF4A0-805B-40CE-B5CD-29B6A7F037CE}">
      <dsp:nvSpPr>
        <dsp:cNvPr id="0" name=""/>
        <dsp:cNvSpPr/>
      </dsp:nvSpPr>
      <dsp:spPr>
        <a:xfrm>
          <a:off x="7091370" y="953121"/>
          <a:ext cx="319483" cy="373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091370" y="1027868"/>
        <a:ext cx="223638" cy="224241"/>
      </dsp:txXfrm>
    </dsp:sp>
    <dsp:sp modelId="{31046127-42DA-4314-93A5-D9F65FFB1D97}">
      <dsp:nvSpPr>
        <dsp:cNvPr id="0" name=""/>
        <dsp:cNvSpPr/>
      </dsp:nvSpPr>
      <dsp:spPr>
        <a:xfrm>
          <a:off x="7561552" y="339515"/>
          <a:ext cx="2803540" cy="16009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 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Unsafe fasting during Ramadan could be harmful </a:t>
          </a:r>
          <a:endParaRPr lang="en-US" sz="2400" kern="1200" dirty="0"/>
        </a:p>
      </dsp:txBody>
      <dsp:txXfrm>
        <a:off x="7608442" y="386405"/>
        <a:ext cx="2709760" cy="1507165"/>
      </dsp:txXfrm>
    </dsp:sp>
    <dsp:sp modelId="{13D9A066-F994-4135-9A00-D16FAA5E941E}">
      <dsp:nvSpPr>
        <dsp:cNvPr id="0" name=""/>
        <dsp:cNvSpPr/>
      </dsp:nvSpPr>
      <dsp:spPr>
        <a:xfrm rot="5173166">
          <a:off x="8415805" y="2210209"/>
          <a:ext cx="512213" cy="373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556095" y="2141092"/>
        <a:ext cx="224241" cy="400093"/>
      </dsp:txXfrm>
    </dsp:sp>
    <dsp:sp modelId="{1F9DC18D-94AE-4FE5-A973-5A74F55C419F}">
      <dsp:nvSpPr>
        <dsp:cNvPr id="0" name=""/>
        <dsp:cNvSpPr/>
      </dsp:nvSpPr>
      <dsp:spPr>
        <a:xfrm>
          <a:off x="6278677" y="2881936"/>
          <a:ext cx="4086416" cy="2050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prstClr val="black"/>
              </a:solidFill>
              <a:latin typeface="Calibri" panose="020F0502020204030204"/>
            </a:rPr>
            <a:t>It is important that HCPs understand how to risk stratify patients pre-Ramadan and use various antihyperglycemic agents during Ramadan</a:t>
          </a:r>
          <a:endParaRPr lang="en-US" sz="2300" kern="1200" dirty="0"/>
        </a:p>
      </dsp:txBody>
      <dsp:txXfrm>
        <a:off x="6338725" y="2941984"/>
        <a:ext cx="3966320" cy="1930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19FA6-FE08-4718-A073-C575DA099118}">
      <dsp:nvSpPr>
        <dsp:cNvPr id="0" name=""/>
        <dsp:cNvSpPr/>
      </dsp:nvSpPr>
      <dsp:spPr>
        <a:xfrm>
          <a:off x="3114" y="40042"/>
          <a:ext cx="1616172" cy="2457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Pricking the skin for SMBG invalidates Ramadan Fasting!</a:t>
          </a:r>
          <a:endParaRPr lang="en-US" sz="2400" kern="1200" dirty="0"/>
        </a:p>
      </dsp:txBody>
      <dsp:txXfrm>
        <a:off x="50450" y="87378"/>
        <a:ext cx="1521500" cy="2362850"/>
      </dsp:txXfrm>
    </dsp:sp>
    <dsp:sp modelId="{29B0AC8A-3E47-4210-AEEB-A5DF61829281}">
      <dsp:nvSpPr>
        <dsp:cNvPr id="0" name=""/>
        <dsp:cNvSpPr/>
      </dsp:nvSpPr>
      <dsp:spPr>
        <a:xfrm>
          <a:off x="164732" y="2497564"/>
          <a:ext cx="161617" cy="1373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3801"/>
              </a:lnTo>
              <a:lnTo>
                <a:pt x="161617" y="137380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C694F-DDA7-46E3-83A1-454C7C420B22}">
      <dsp:nvSpPr>
        <dsp:cNvPr id="0" name=""/>
        <dsp:cNvSpPr/>
      </dsp:nvSpPr>
      <dsp:spPr>
        <a:xfrm>
          <a:off x="326349" y="2651277"/>
          <a:ext cx="1641426" cy="244017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Glucose monitoring does not invalidate the fast</a:t>
          </a:r>
          <a:endParaRPr lang="en-US" sz="2400" kern="1200" dirty="0"/>
        </a:p>
      </dsp:txBody>
      <dsp:txXfrm>
        <a:off x="374425" y="2699353"/>
        <a:ext cx="1545274" cy="2344025"/>
      </dsp:txXfrm>
    </dsp:sp>
    <dsp:sp modelId="{7E113B45-286E-4FA5-9CFA-840CF1A9B29F}">
      <dsp:nvSpPr>
        <dsp:cNvPr id="0" name=""/>
        <dsp:cNvSpPr/>
      </dsp:nvSpPr>
      <dsp:spPr>
        <a:xfrm>
          <a:off x="1926713" y="40042"/>
          <a:ext cx="2730565" cy="1877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Frequent SMBG checks increase the chances to break the fast! </a:t>
          </a:r>
          <a:endParaRPr lang="en-US" sz="2400" kern="1200" dirty="0"/>
        </a:p>
      </dsp:txBody>
      <dsp:txXfrm>
        <a:off x="1981692" y="95021"/>
        <a:ext cx="2620607" cy="1767163"/>
      </dsp:txXfrm>
    </dsp:sp>
    <dsp:sp modelId="{E47385CB-759D-4D29-A74D-EAD992A1A0D5}">
      <dsp:nvSpPr>
        <dsp:cNvPr id="0" name=""/>
        <dsp:cNvSpPr/>
      </dsp:nvSpPr>
      <dsp:spPr>
        <a:xfrm>
          <a:off x="2199769" y="1917163"/>
          <a:ext cx="363818" cy="1708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498"/>
              </a:lnTo>
              <a:lnTo>
                <a:pt x="363818" y="1708498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394D8-E44B-42DD-A81F-BB64C8A64E83}">
      <dsp:nvSpPr>
        <dsp:cNvPr id="0" name=""/>
        <dsp:cNvSpPr/>
      </dsp:nvSpPr>
      <dsp:spPr>
        <a:xfrm>
          <a:off x="2563588" y="2060196"/>
          <a:ext cx="2463270" cy="313093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Frequent SMBG may reduce the frequency and severity of hypoglycemic episodes so that fasting can be performed safely</a:t>
          </a:r>
          <a:endParaRPr lang="en-US" sz="2400" kern="1200" dirty="0"/>
        </a:p>
      </dsp:txBody>
      <dsp:txXfrm>
        <a:off x="2635735" y="2132343"/>
        <a:ext cx="2318976" cy="2986638"/>
      </dsp:txXfrm>
    </dsp:sp>
    <dsp:sp modelId="{1F4D8CCD-5C07-4F82-BBB5-7807C5E4B7EF}">
      <dsp:nvSpPr>
        <dsp:cNvPr id="0" name=""/>
        <dsp:cNvSpPr/>
      </dsp:nvSpPr>
      <dsp:spPr>
        <a:xfrm>
          <a:off x="5243522" y="40042"/>
          <a:ext cx="2214238" cy="2120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Insulin injections invalidates Ramadan Fasting!</a:t>
          </a:r>
          <a:endParaRPr lang="en-US" sz="2400" kern="1200" dirty="0"/>
        </a:p>
      </dsp:txBody>
      <dsp:txXfrm>
        <a:off x="5305631" y="102151"/>
        <a:ext cx="2090020" cy="1996347"/>
      </dsp:txXfrm>
    </dsp:sp>
    <dsp:sp modelId="{4A1A9C0F-210C-49ED-A97F-A3A1948F5F73}">
      <dsp:nvSpPr>
        <dsp:cNvPr id="0" name=""/>
        <dsp:cNvSpPr/>
      </dsp:nvSpPr>
      <dsp:spPr>
        <a:xfrm>
          <a:off x="5464946" y="2160608"/>
          <a:ext cx="221423" cy="1504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961"/>
              </a:lnTo>
              <a:lnTo>
                <a:pt x="221423" y="150496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63C2-7247-4862-8BCC-E05441D7D5A8}">
      <dsp:nvSpPr>
        <dsp:cNvPr id="0" name=""/>
        <dsp:cNvSpPr/>
      </dsp:nvSpPr>
      <dsp:spPr>
        <a:xfrm>
          <a:off x="5686369" y="2314320"/>
          <a:ext cx="2385484" cy="27024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Insulin injection does not invalidate the fast</a:t>
          </a:r>
          <a:endParaRPr lang="en-US" sz="2400" kern="1200" dirty="0"/>
        </a:p>
      </dsp:txBody>
      <dsp:txXfrm>
        <a:off x="5756237" y="2384188"/>
        <a:ext cx="2245748" cy="2562761"/>
      </dsp:txXfrm>
    </dsp:sp>
    <dsp:sp modelId="{A5BDB59F-D34E-45A6-AC78-45A9FFF9187D}">
      <dsp:nvSpPr>
        <dsp:cNvPr id="0" name=""/>
        <dsp:cNvSpPr/>
      </dsp:nvSpPr>
      <dsp:spPr>
        <a:xfrm>
          <a:off x="7961026" y="40042"/>
          <a:ext cx="2091268" cy="1467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People with diabetes should not fast at all!</a:t>
          </a:r>
          <a:endParaRPr lang="en-US" sz="2400" kern="1200" dirty="0"/>
        </a:p>
      </dsp:txBody>
      <dsp:txXfrm>
        <a:off x="8004013" y="83029"/>
        <a:ext cx="2005294" cy="1381724"/>
      </dsp:txXfrm>
    </dsp:sp>
    <dsp:sp modelId="{CB570600-7A84-41D5-B79A-B94C7E6A17AA}">
      <dsp:nvSpPr>
        <dsp:cNvPr id="0" name=""/>
        <dsp:cNvSpPr/>
      </dsp:nvSpPr>
      <dsp:spPr>
        <a:xfrm>
          <a:off x="8170153" y="1507740"/>
          <a:ext cx="209126" cy="1751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412"/>
              </a:lnTo>
              <a:lnTo>
                <a:pt x="209126" y="1751412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86B0A-0B81-4325-BF5C-EDA1423012D9}">
      <dsp:nvSpPr>
        <dsp:cNvPr id="0" name=""/>
        <dsp:cNvSpPr/>
      </dsp:nvSpPr>
      <dsp:spPr>
        <a:xfrm>
          <a:off x="8379279" y="1661453"/>
          <a:ext cx="2288918" cy="319539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Based on individualized risk assessment, many persons with  diabetes may fast safely</a:t>
          </a:r>
          <a:endParaRPr lang="en-US" sz="2400" kern="1200" dirty="0"/>
        </a:p>
      </dsp:txBody>
      <dsp:txXfrm>
        <a:off x="8446319" y="1728493"/>
        <a:ext cx="2154838" cy="3061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D0808-4CF5-4769-9A3A-ECE76CE7E69D}">
      <dsp:nvSpPr>
        <dsp:cNvPr id="0" name=""/>
        <dsp:cNvSpPr/>
      </dsp:nvSpPr>
      <dsp:spPr>
        <a:xfrm rot="5400000">
          <a:off x="6789880" y="-2825373"/>
          <a:ext cx="948000" cy="6836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At least 5-7 times per day </a:t>
          </a:r>
          <a:endParaRPr lang="en-US" sz="2400" kern="1200" dirty="0"/>
        </a:p>
      </dsp:txBody>
      <dsp:txXfrm rot="-5400000">
        <a:off x="3845584" y="165201"/>
        <a:ext cx="6790315" cy="855444"/>
      </dsp:txXfrm>
    </dsp:sp>
    <dsp:sp modelId="{520389F7-2C40-41DC-8CC1-0E778A723407}">
      <dsp:nvSpPr>
        <dsp:cNvPr id="0" name=""/>
        <dsp:cNvSpPr/>
      </dsp:nvSpPr>
      <dsp:spPr>
        <a:xfrm>
          <a:off x="0" y="422"/>
          <a:ext cx="3845584" cy="11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1 diabetes</a:t>
          </a:r>
          <a:endParaRPr lang="en-US" sz="2400" kern="1200" dirty="0"/>
        </a:p>
      </dsp:txBody>
      <dsp:txXfrm>
        <a:off x="57847" y="58269"/>
        <a:ext cx="3729890" cy="1069306"/>
      </dsp:txXfrm>
    </dsp:sp>
    <dsp:sp modelId="{31BEB74D-8F0D-439C-8898-D4A5E5147DBD}">
      <dsp:nvSpPr>
        <dsp:cNvPr id="0" name=""/>
        <dsp:cNvSpPr/>
      </dsp:nvSpPr>
      <dsp:spPr>
        <a:xfrm rot="5400000">
          <a:off x="6789880" y="-1581123"/>
          <a:ext cx="948000" cy="6836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2-5 times per day </a:t>
          </a:r>
          <a:endParaRPr lang="en-US" sz="2400" kern="1200" dirty="0"/>
        </a:p>
      </dsp:txBody>
      <dsp:txXfrm rot="-5400000">
        <a:off x="3845584" y="1409451"/>
        <a:ext cx="6790315" cy="855444"/>
      </dsp:txXfrm>
    </dsp:sp>
    <dsp:sp modelId="{EA2DA2B4-7EA5-40EA-A553-3AE90C81FB59}">
      <dsp:nvSpPr>
        <dsp:cNvPr id="0" name=""/>
        <dsp:cNvSpPr/>
      </dsp:nvSpPr>
      <dsp:spPr>
        <a:xfrm>
          <a:off x="0" y="1244673"/>
          <a:ext cx="3845584" cy="11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2 diabetes on insulin</a:t>
          </a:r>
          <a:endParaRPr lang="en-US" sz="2400" kern="1200" dirty="0"/>
        </a:p>
      </dsp:txBody>
      <dsp:txXfrm>
        <a:off x="57847" y="1302520"/>
        <a:ext cx="3729890" cy="1069306"/>
      </dsp:txXfrm>
    </dsp:sp>
    <dsp:sp modelId="{BA4CE023-8F85-4923-AA34-DD17B2C76907}">
      <dsp:nvSpPr>
        <dsp:cNvPr id="0" name=""/>
        <dsp:cNvSpPr/>
      </dsp:nvSpPr>
      <dsp:spPr>
        <a:xfrm rot="5400000">
          <a:off x="6308967" y="21785"/>
          <a:ext cx="1895640" cy="68299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Individualize SMBG frequency depending on: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Type of therapy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Risk of hypoglycemia or hyperglycemia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/>
            <a:t>Level of glycemic control 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/>
            <a:t>Duration of fast </a:t>
          </a:r>
          <a:endParaRPr lang="en-US" sz="1200" kern="1200" dirty="0"/>
        </a:p>
      </dsp:txBody>
      <dsp:txXfrm rot="-5400000">
        <a:off x="3841829" y="2581461"/>
        <a:ext cx="6737379" cy="1710564"/>
      </dsp:txXfrm>
    </dsp:sp>
    <dsp:sp modelId="{F1715192-2003-4525-A8C4-ED972951FBAE}">
      <dsp:nvSpPr>
        <dsp:cNvPr id="0" name=""/>
        <dsp:cNvSpPr/>
      </dsp:nvSpPr>
      <dsp:spPr>
        <a:xfrm>
          <a:off x="0" y="2689044"/>
          <a:ext cx="3841828" cy="149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Type 2 diabetes not requiring insulin</a:t>
          </a:r>
          <a:endParaRPr lang="en-US" sz="2400" kern="1200" dirty="0"/>
        </a:p>
      </dsp:txBody>
      <dsp:txXfrm>
        <a:off x="72999" y="2762043"/>
        <a:ext cx="3695830" cy="1349401"/>
      </dsp:txXfrm>
    </dsp:sp>
    <dsp:sp modelId="{3B765E90-1264-492B-BED7-A8635B44A9F6}">
      <dsp:nvSpPr>
        <dsp:cNvPr id="0" name=""/>
        <dsp:cNvSpPr/>
      </dsp:nvSpPr>
      <dsp:spPr>
        <a:xfrm>
          <a:off x="0" y="4443814"/>
          <a:ext cx="3841828" cy="14036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Additional testing for periods of symptomatic hyperglycemia or hypoglycemia </a:t>
          </a:r>
          <a:endParaRPr lang="en-US" sz="2400" kern="1200" dirty="0"/>
        </a:p>
      </dsp:txBody>
      <dsp:txXfrm>
        <a:off x="68521" y="4512335"/>
        <a:ext cx="3704786" cy="1266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058F0-1DDB-4E86-9C5A-21F03487312D}">
      <dsp:nvSpPr>
        <dsp:cNvPr id="0" name=""/>
        <dsp:cNvSpPr/>
      </dsp:nvSpPr>
      <dsp:spPr>
        <a:xfrm>
          <a:off x="3666" y="523005"/>
          <a:ext cx="2367839" cy="2878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vildagliptin was associated with </a:t>
          </a:r>
          <a:r>
            <a:rPr lang="en-GB" sz="2400" b="1" kern="1200" dirty="0">
              <a:solidFill>
                <a:srgbClr val="FEC558"/>
              </a:solidFill>
            </a:rPr>
            <a:t>good efficacy </a:t>
          </a:r>
          <a:r>
            <a:rPr lang="en-GB" sz="2400" kern="1200" dirty="0"/>
            <a:t>in patients with T2DM who fast during Ramadan.</a:t>
          </a:r>
          <a:r>
            <a:rPr lang="en-GB" sz="2400" kern="1200" baseline="30000" dirty="0"/>
            <a:t>1–3</a:t>
          </a:r>
        </a:p>
      </dsp:txBody>
      <dsp:txXfrm>
        <a:off x="3666" y="523005"/>
        <a:ext cx="2367839" cy="2878288"/>
      </dsp:txXfrm>
    </dsp:sp>
    <dsp:sp modelId="{FF5CB074-2CB4-4E0D-AB2B-CB26643C47E0}">
      <dsp:nvSpPr>
        <dsp:cNvPr id="0" name=""/>
        <dsp:cNvSpPr/>
      </dsp:nvSpPr>
      <dsp:spPr>
        <a:xfrm>
          <a:off x="2608289" y="332290"/>
          <a:ext cx="2592333" cy="3259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Vildagliptin provided </a:t>
          </a:r>
          <a:br>
            <a:rPr lang="en-GB" sz="2000" b="0" kern="1200" dirty="0"/>
          </a:br>
          <a:r>
            <a:rPr lang="en-GB" sz="2000" b="0" kern="1200" dirty="0"/>
            <a:t>a consistent </a:t>
          </a:r>
          <a:br>
            <a:rPr lang="en-GB" sz="2000" b="0" kern="1200" dirty="0"/>
          </a:br>
          <a:r>
            <a:rPr lang="en-GB" sz="2000" b="1" kern="1200" dirty="0">
              <a:solidFill>
                <a:srgbClr val="FEC557"/>
              </a:solidFill>
            </a:rPr>
            <a:t>low incidence of hypoglycaemia </a:t>
          </a:r>
          <a:br>
            <a:rPr lang="en-GB" sz="2000" b="1" kern="1200" dirty="0"/>
          </a:br>
          <a:r>
            <a:rPr lang="en-GB" sz="2000" kern="1200" dirty="0"/>
            <a:t>across interventional and real-world settings in patients with T2DM fasting during Ramadan.</a:t>
          </a:r>
          <a:r>
            <a:rPr lang="en-GB" sz="2000" kern="1200" baseline="30000" dirty="0"/>
            <a:t>1–3</a:t>
          </a:r>
        </a:p>
      </dsp:txBody>
      <dsp:txXfrm>
        <a:off x="2608289" y="332290"/>
        <a:ext cx="2592333" cy="3259718"/>
      </dsp:txXfrm>
    </dsp:sp>
    <dsp:sp modelId="{468C1852-1671-4113-BF4C-8E5F104599D2}">
      <dsp:nvSpPr>
        <dsp:cNvPr id="0" name=""/>
        <dsp:cNvSpPr/>
      </dsp:nvSpPr>
      <dsp:spPr>
        <a:xfrm>
          <a:off x="5437406" y="372716"/>
          <a:ext cx="2367839" cy="3178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/>
            <a:t>vildagliptin was associated with </a:t>
          </a:r>
          <a:br>
            <a:rPr lang="en-GB" sz="2400" kern="1200" dirty="0"/>
          </a:br>
          <a:r>
            <a:rPr lang="en-GB" sz="2400" b="1" kern="1200" dirty="0">
              <a:solidFill>
                <a:srgbClr val="FEC558"/>
              </a:solidFill>
            </a:rPr>
            <a:t>good weight control </a:t>
          </a:r>
          <a:r>
            <a:rPr lang="en-GB" sz="2400" kern="1200" dirty="0"/>
            <a:t>and was </a:t>
          </a:r>
          <a:r>
            <a:rPr lang="en-GB" sz="2400" b="1" kern="1200" dirty="0">
              <a:solidFill>
                <a:srgbClr val="FEC557"/>
              </a:solidFill>
            </a:rPr>
            <a:t>well tolerated </a:t>
          </a:r>
          <a:r>
            <a:rPr lang="en-GB" sz="2400" kern="1200" dirty="0"/>
            <a:t>in patients with T2DM fasting during Ramadan.</a:t>
          </a:r>
          <a:r>
            <a:rPr lang="en-GB" sz="2400" kern="1200" baseline="30000" dirty="0"/>
            <a:t>1–3</a:t>
          </a:r>
          <a:endParaRPr lang="en-GB" sz="2400" kern="1200" dirty="0"/>
        </a:p>
      </dsp:txBody>
      <dsp:txXfrm>
        <a:off x="5437406" y="372716"/>
        <a:ext cx="2367839" cy="317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1A23-E2BA-49CE-88A1-EAF6A365D31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96BEA-8873-48E0-883A-72758FB5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21747-D0B3-4106-A29F-F8916E51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10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Individuals who fast against the advice provided by their healthcare professionals should follow expert and detailed guidance to avoid the development of serious complications.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803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E37A-9209-4E79-8F58-4E0D3028B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3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SUs: High risk of </a:t>
            </a:r>
            <a:r>
              <a:rPr lang="en-US" dirty="0" err="1"/>
              <a:t>hypoglycaemia</a:t>
            </a:r>
            <a:r>
              <a:rPr lang="en-US" dirty="0"/>
              <a:t> with Glibenclamide; thus avoid it Glimepiride, gliclazide can be used;  may need dose adjustment</a:t>
            </a:r>
          </a:p>
          <a:p>
            <a:r>
              <a:rPr lang="en-US" dirty="0"/>
              <a:t>For </a:t>
            </a:r>
            <a:r>
              <a:rPr lang="en-US" dirty="0" err="1"/>
              <a:t>stabilisation</a:t>
            </a:r>
            <a:r>
              <a:rPr lang="en-US" dirty="0"/>
              <a:t>, SGLT  2 Is should be initiated 2-4 weeks before Ramadan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20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29B1A-06EA-4BD5-9A57-2EF69FF858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05" tIns="46002" rIns="92005" bIns="46002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247A4-5CB9-46EF-9A97-BFD8D9AE6B7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defTabSz="911931">
              <a:defRPr/>
            </a:pPr>
            <a:r>
              <a:rPr lang="en-GB" dirty="0"/>
              <a:t>This early observational study was conducted in 52 UK Muslim patients aged ≥18 years with type 2 diabetes, fasting for &gt;15 days during Ramadan, who attended six primary care practices in London, UK.</a:t>
            </a:r>
            <a:r>
              <a:rPr lang="en-GB" baseline="30000" dirty="0"/>
              <a:t>1</a:t>
            </a:r>
          </a:p>
          <a:p>
            <a:pPr defTabSz="911931">
              <a:defRPr/>
            </a:pPr>
            <a:r>
              <a:rPr lang="en-GB" dirty="0"/>
              <a:t>The study included patients with haemoglobin A1c (HbA1c) &gt;8.5% before Ramadan who were receiving treatment with metformin (2 g daily) in addition to gliclazide 80 to 160 mg twice daily (n=26) or vildagliptin 50 mg twice daily (n=26).</a:t>
            </a:r>
            <a:r>
              <a:rPr lang="en-GB" baseline="30000" dirty="0"/>
              <a:t>1</a:t>
            </a:r>
          </a:p>
          <a:p>
            <a:r>
              <a:rPr lang="en-GB" dirty="0"/>
              <a:t>The number of patients experiencing hypoglycaemic events (defined as blood glucose &lt; 3.5 mmol/L with or without symptoms) was significantly lower in the vildagliptin group than in the gliclazide group (7.7% vs. 61.5%); the mean difference was ‒53.8% (95% confidence interval [CI]: ‒74.9 to ‒26.3; P&lt; 0.001).</a:t>
            </a:r>
            <a:r>
              <a:rPr lang="en-GB" baseline="30000" dirty="0"/>
              <a:t>1</a:t>
            </a:r>
            <a:endParaRPr lang="en-GB" dirty="0"/>
          </a:p>
          <a:p>
            <a:pPr defTabSz="911931">
              <a:defRPr/>
            </a:pPr>
            <a:r>
              <a:rPr lang="en-GB" dirty="0"/>
              <a:t>Vildagliptin treatment was associated with a significant reduction in the mean number of hypoglycaemic events during Ramadan compared with before Ramadan, whereas gliclazide was associated with an increase (least squares mean difference between groups: ‒0.66, [95% CI:‒1.20 to ‒0.13]; P=0.0168).</a:t>
            </a:r>
            <a:r>
              <a:rPr lang="en-GB" baseline="30000" dirty="0"/>
              <a:t>1</a:t>
            </a:r>
            <a:endParaRPr lang="en-GB" dirty="0"/>
          </a:p>
          <a:p>
            <a:pPr marL="683948" lvl="1" indent="-227983" defTabSz="911931">
              <a:buFont typeface="Arial" pitchFamily="34" charset="0"/>
              <a:buChar char="•"/>
              <a:defRPr/>
            </a:pPr>
            <a:r>
              <a:rPr lang="en-GB" dirty="0"/>
              <a:t>Total number of HEs was 24 with gliclazide and 2 with vildagliptin, including one severe HE with gliclazide and none with vildagliptin</a:t>
            </a:r>
            <a:r>
              <a:rPr lang="en-GB" baseline="30000" dirty="0"/>
              <a:t>1</a:t>
            </a:r>
            <a:endParaRPr lang="en-GB" dirty="0"/>
          </a:p>
          <a:p>
            <a:pPr defTabSz="911931">
              <a:defRPr/>
            </a:pPr>
            <a:r>
              <a:rPr lang="en-GB" dirty="0"/>
              <a:t>Both gliclazide and vildagliptin were associated with similar reductions in HbA1c, with no significant changes in body weight.</a:t>
            </a:r>
            <a:r>
              <a:rPr lang="en-GB" baseline="30000" dirty="0"/>
              <a:t> 1</a:t>
            </a:r>
            <a:endParaRPr lang="en-GB" dirty="0"/>
          </a:p>
          <a:p>
            <a:pPr marL="227983" indent="-227983" defTabSz="911931">
              <a:defRPr/>
            </a:pPr>
            <a:endParaRPr lang="en-GB" b="1" dirty="0"/>
          </a:p>
          <a:p>
            <a:pPr marL="227983" indent="-227983" defTabSz="911931">
              <a:defRPr/>
            </a:pPr>
            <a:r>
              <a:rPr lang="en-GB" b="1" dirty="0"/>
              <a:t>Reference:</a:t>
            </a:r>
          </a:p>
          <a:p>
            <a:pPr marL="227983" indent="-227983" defTabSz="911931">
              <a:buFont typeface="+mj-lt"/>
              <a:buAutoNum type="arabicPeriod"/>
              <a:defRPr/>
            </a:pPr>
            <a:r>
              <a:rPr lang="en-GB" dirty="0"/>
              <a:t>Devendra D et al. Int J Clin Pract 2009;63:1446–50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/>
              <a:t>Mean haemoglobin A1c (HbA1c) was reduced from 7.7% (SD 0.9%) at pre-Ramadan baseline to 7.2% (SD 0.7%) post-Ramadan in the vildagliptin group, whereas sulphonylurea (SU) treatment had no effect on HbA1c during Ramadan (7.2% [SD 0.6%] vs. 7.3% [SD 0.7%]).</a:t>
            </a:r>
            <a:r>
              <a:rPr lang="en-GB" baseline="30000" dirty="0"/>
              <a:t>1</a:t>
            </a:r>
          </a:p>
          <a:p>
            <a:pPr marL="683948" lvl="1" indent="-227983">
              <a:buFont typeface="Arial" pitchFamily="34" charset="0"/>
              <a:buChar char="•"/>
            </a:pPr>
            <a:r>
              <a:rPr lang="en-GB" dirty="0"/>
              <a:t>The mean between-group difference for the </a:t>
            </a:r>
            <a:r>
              <a:rPr lang="fr-FR" dirty="0"/>
              <a:t>change from baseline in HbA1c (vildagliptin cohort minus SU </a:t>
            </a:r>
            <a:r>
              <a:rPr lang="en-GB" dirty="0"/>
              <a:t>cohort) was significant (0.5% [95% CI 0.9%, 0.1%], p=0.0262).</a:t>
            </a:r>
            <a:r>
              <a:rPr lang="en-GB" baseline="30000" dirty="0"/>
              <a:t>1</a:t>
            </a:r>
          </a:p>
          <a:p>
            <a:r>
              <a:rPr lang="en-GB" dirty="0"/>
              <a:t>There were no significant changes in body weight during Ramadan in either treatment group.</a:t>
            </a:r>
            <a:r>
              <a:rPr lang="en-GB" baseline="30000" dirty="0"/>
              <a:t> 1</a:t>
            </a:r>
            <a:endParaRPr lang="en-GB" dirty="0"/>
          </a:p>
          <a:p>
            <a:r>
              <a:rPr lang="en-GB" dirty="0"/>
              <a:t>There was a marked difference in adherence between the two treatment groups; the mean number of missed doses was lower with vildagliptin  compared with SU (0.2 [SD 0.8] vs. 7.6 [SD 14.9]; mean between-group difference </a:t>
            </a:r>
            <a:r>
              <a:rPr lang="fr-FR" dirty="0"/>
              <a:t>7.4 [95% CI 13.7, 1.20] doses; P=0.0204).</a:t>
            </a:r>
            <a:r>
              <a:rPr lang="en-GB" baseline="30000" dirty="0"/>
              <a:t>1</a:t>
            </a:r>
            <a:endParaRPr lang="en-GB" dirty="0"/>
          </a:p>
          <a:p>
            <a:pPr>
              <a:spcAft>
                <a:spcPts val="598"/>
              </a:spcAft>
            </a:pPr>
            <a:r>
              <a:rPr lang="en-GB" dirty="0"/>
              <a:t>No adverse events (AEs) or serious AEs (SAEs) were reported in the vildagliptin cohort compared with 18 patients treated with SU reporting at least one AE (mainly driven by hypoglycaemia)</a:t>
            </a:r>
            <a:r>
              <a:rPr lang="en-GB" kern="0" dirty="0"/>
              <a:t>.</a:t>
            </a:r>
            <a:r>
              <a:rPr lang="en-GB" baseline="30000" dirty="0"/>
              <a:t>1</a:t>
            </a:r>
          </a:p>
          <a:p>
            <a:pPr marL="227983" indent="-227983" defTabSz="911931">
              <a:defRPr/>
            </a:pPr>
            <a:endParaRPr lang="en-GB" b="1" dirty="0"/>
          </a:p>
          <a:p>
            <a:pPr marL="227983" indent="-227983" defTabSz="911931">
              <a:defRPr/>
            </a:pPr>
            <a:r>
              <a:rPr lang="en-GB" b="1" dirty="0"/>
              <a:t>Reference:</a:t>
            </a:r>
          </a:p>
          <a:p>
            <a:pPr marL="227983" indent="-227983" defTabSz="911931">
              <a:buFont typeface="+mj-lt"/>
              <a:buAutoNum type="arabicPeriod"/>
              <a:defRPr/>
            </a:pPr>
            <a:r>
              <a:rPr lang="en-GB" dirty="0"/>
              <a:t>Hassanein M, et al. CMRO 2011; 27:1367–74</a:t>
            </a:r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37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50BE3-7B63-4F74-A846-78120FB61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6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6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83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3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511FA-23C2-9DC4-0D93-A92CDB906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2F735-86AB-BEA0-3F0E-C33E2AFB6F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75F7B0-BEBD-CB53-4BA9-9CF332A2B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8CF10-1459-06BC-43A4-F6C3B67E2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21747-D0B3-4106-A29F-F8916E5123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93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8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EC78-6035-4B4A-9B3D-184A54E268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6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F5D64-F03A-4ED0-9EE1-4529787B2B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34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96BEA-8873-48E0-883A-72758FB5A7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F5D64-F03A-4ED0-9EE1-4529787B2B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line with the results from previous observational studies, vildagliptin was shown in this interventional study to be an effective, safe, and well-tolerated treatment in patients with T2DM fasting during Ramadan, with a consistently low incidence of hypoglycemia across studies, accompanied by good glycemic and weight control</a:t>
            </a:r>
          </a:p>
        </p:txBody>
      </p:sp>
    </p:spTree>
    <p:extLst>
      <p:ext uri="{BB962C8B-B14F-4D97-AF65-F5344CB8AC3E}">
        <p14:creationId xmlns:p14="http://schemas.microsoft.com/office/powerpoint/2010/main" val="227381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34FDE00A-993F-355E-6DFB-6C483E951E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C95AE33B-7483-9BA8-8FE6-A87206A8D1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451019FF-EBE9-9802-F666-D3E251302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ED18A-EE1B-4F24-B612-6116EF09BFA6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E37A-9209-4E79-8F58-4E0D3028B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720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0E37A-9209-4E79-8F58-4E0D3028B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78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F5D64-F03A-4ED0-9EE1-4529787B2B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93DB9-738A-AD57-D8CA-B8169A957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7256A-31B3-144D-F6A2-0468658CC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B3989-03FB-1074-C913-D3C237EA0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84470-C5BF-D932-A35C-1DC0E89A8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7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96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69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4F4B2-FE51-4F2E-AF8B-DE9B362DC0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6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customXml" Target="../../customXml/item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8D67-AD5D-220D-35F2-D7B02FE88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CF5A-355A-3544-6FD9-D020072D0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11301-1E0D-0C98-A535-EBEF8B6E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CD4FE-3D3E-F144-F5EF-3343DE43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2CE1-6309-2E68-4176-B6F0FCA0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6A1-E61F-DB87-6711-B339A9BF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9CB54-B4D1-818E-5483-DE1CA9E4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8A889-65E3-7E56-EE40-3FE24311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4A250-139F-B78E-424C-58A3DBFE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8F1A8-F7C8-4E49-87C0-CFA7811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63424-08A5-9B52-9247-B872F93D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AE35D-6B0F-2AD8-75FB-7FB193312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3A9E2-C168-01BB-AE1E-DB11A6AD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B259-FC19-F53B-D7B6-12732C12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650A2-4947-FAA2-BFB6-476BE4FB4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5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DCC3B-CA12-4A4B-B5F5-D2062F3C5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1486304"/>
            <a:ext cx="5185093" cy="2649135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3506CBD9-0F78-454A-9842-87C2546180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8475" y="0"/>
            <a:ext cx="6004761" cy="6865200"/>
          </a:xfrm>
          <a:custGeom>
            <a:avLst/>
            <a:gdLst>
              <a:gd name="connsiteX0" fmla="*/ 1547827 w 6004761"/>
              <a:gd name="connsiteY0" fmla="*/ 0 h 6864096"/>
              <a:gd name="connsiteX1" fmla="*/ 6004760 w 6004761"/>
              <a:gd name="connsiteY1" fmla="*/ 0 h 6864096"/>
              <a:gd name="connsiteX2" fmla="*/ 6004761 w 6004761"/>
              <a:gd name="connsiteY2" fmla="*/ 6864096 h 6864096"/>
              <a:gd name="connsiteX3" fmla="*/ 1554450 w 6004761"/>
              <a:gd name="connsiteY3" fmla="*/ 6864096 h 6864096"/>
              <a:gd name="connsiteX4" fmla="*/ 1379124 w 6004761"/>
              <a:gd name="connsiteY4" fmla="*/ 6702826 h 6864096"/>
              <a:gd name="connsiteX5" fmla="*/ 0 w 6004761"/>
              <a:gd name="connsiteY5" fmla="*/ 3429001 h 6864096"/>
              <a:gd name="connsiteX6" fmla="*/ 1379124 w 6004761"/>
              <a:gd name="connsiteY6" fmla="*/ 155178 h 6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4761" h="6864096">
                <a:moveTo>
                  <a:pt x="1547827" y="0"/>
                </a:moveTo>
                <a:lnTo>
                  <a:pt x="6004760" y="0"/>
                </a:lnTo>
                <a:lnTo>
                  <a:pt x="6004761" y="6864096"/>
                </a:lnTo>
                <a:lnTo>
                  <a:pt x="1554450" y="6864096"/>
                </a:lnTo>
                <a:lnTo>
                  <a:pt x="1379124" y="6702826"/>
                </a:lnTo>
                <a:cubicBezTo>
                  <a:pt x="528239" y="5871990"/>
                  <a:pt x="0" y="4712184"/>
                  <a:pt x="0" y="3429001"/>
                </a:cubicBezTo>
                <a:cubicBezTo>
                  <a:pt x="0" y="2145819"/>
                  <a:pt x="528239" y="986013"/>
                  <a:pt x="1379124" y="155178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tIns="429768" bIns="649224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1ED72C3C-E918-420F-9374-6F1CBE3946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6" y="576767"/>
            <a:ext cx="2405987" cy="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2E5583-912E-4EA8-8EDC-7B6B86E762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988" y="4328932"/>
            <a:ext cx="5184775" cy="12037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 /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31862-37A9-4364-9D96-47810B11870D}"/>
              </a:ext>
            </a:extLst>
          </p:cNvPr>
          <p:cNvSpPr/>
          <p:nvPr userDrawn="1"/>
        </p:nvSpPr>
        <p:spPr>
          <a:xfrm>
            <a:off x="342900" y="404813"/>
            <a:ext cx="2794000" cy="9204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endParaRPr lang="en-US" sz="2400" err="1">
              <a:latin typeface="+mj-lt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E6A1CD-3FD6-4AD3-876A-75F060E88A2E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407987" y="5887668"/>
            <a:ext cx="1279358" cy="309145"/>
          </a:xfrm>
        </p:spPr>
        <p:txBody>
          <a:bodyPr lIns="0"/>
          <a:lstStyle>
            <a:lvl1pPr algn="l"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260595-7C87-4D29-977E-EE25A0D9291A}"/>
              </a:ext>
            </a:extLst>
          </p:cNvPr>
          <p:cNvSpPr/>
          <p:nvPr userDrawn="1"/>
        </p:nvSpPr>
        <p:spPr>
          <a:xfrm>
            <a:off x="-2087955" y="1"/>
            <a:ext cx="2064161" cy="6858000"/>
          </a:xfrm>
          <a:custGeom>
            <a:avLst/>
            <a:gdLst>
              <a:gd name="connsiteX0" fmla="*/ 0 w 2064161"/>
              <a:gd name="connsiteY0" fmla="*/ 0 h 6858000"/>
              <a:gd name="connsiteX1" fmla="*/ 2002971 w 2064161"/>
              <a:gd name="connsiteY1" fmla="*/ 0 h 6858000"/>
              <a:gd name="connsiteX2" fmla="*/ 2002971 w 2064161"/>
              <a:gd name="connsiteY2" fmla="*/ 6447122 h 6858000"/>
              <a:gd name="connsiteX3" fmla="*/ 2064161 w 2064161"/>
              <a:gd name="connsiteY3" fmla="*/ 6538118 h 6858000"/>
              <a:gd name="connsiteX4" fmla="*/ 2002971 w 2064161"/>
              <a:gd name="connsiteY4" fmla="*/ 6629114 h 6858000"/>
              <a:gd name="connsiteX5" fmla="*/ 2002971 w 2064161"/>
              <a:gd name="connsiteY5" fmla="*/ 6858000 h 6858000"/>
              <a:gd name="connsiteX6" fmla="*/ 0 w 206416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4161" h="6858000">
                <a:moveTo>
                  <a:pt x="0" y="0"/>
                </a:moveTo>
                <a:lnTo>
                  <a:pt x="2002971" y="0"/>
                </a:lnTo>
                <a:lnTo>
                  <a:pt x="2002971" y="6447122"/>
                </a:lnTo>
                <a:lnTo>
                  <a:pt x="2064161" y="6538118"/>
                </a:lnTo>
                <a:lnTo>
                  <a:pt x="2002971" y="6629114"/>
                </a:lnTo>
                <a:lnTo>
                  <a:pt x="20029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rIns="144000" bIns="216000" rtlCol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Please ensure you have added the correct confidentiality statement.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1400">
                <a:solidFill>
                  <a:schemeClr val="tx1"/>
                </a:solidFill>
              </a:rPr>
              <a:t>Type the correct statement: </a:t>
            </a:r>
            <a:br>
              <a:rPr lang="en-GB" sz="1400">
                <a:solidFill>
                  <a:schemeClr val="accent1"/>
                </a:solidFill>
              </a:rPr>
            </a:br>
            <a:r>
              <a:rPr lang="en-GB" sz="1400">
                <a:solidFill>
                  <a:schemeClr val="accent1"/>
                </a:solidFill>
              </a:rPr>
              <a:t>‘</a:t>
            </a:r>
            <a:r>
              <a:rPr lang="en-GB" sz="1400" b="1" i="1">
                <a:solidFill>
                  <a:schemeClr val="accent1"/>
                </a:solidFill>
              </a:rPr>
              <a:t>Company Restricted’ </a:t>
            </a:r>
            <a:r>
              <a:rPr lang="en-GB" sz="1400" b="0">
                <a:solidFill>
                  <a:schemeClr val="tx1"/>
                </a:solidFill>
              </a:rPr>
              <a:t>or</a:t>
            </a:r>
            <a:r>
              <a:rPr lang="en-GB" sz="1400" b="1">
                <a:solidFill>
                  <a:schemeClr val="accent1"/>
                </a:solidFill>
              </a:rPr>
              <a:t> ‘</a:t>
            </a:r>
            <a:r>
              <a:rPr lang="en-GB" sz="1400" b="1" i="1">
                <a:solidFill>
                  <a:schemeClr val="accent1"/>
                </a:solidFill>
              </a:rPr>
              <a:t>Strictly Confidential’ </a:t>
            </a:r>
            <a:r>
              <a:rPr lang="en-GB" sz="1400" b="0" i="1">
                <a:solidFill>
                  <a:schemeClr val="tx1"/>
                </a:solidFill>
              </a:rPr>
              <a:t>.</a:t>
            </a:r>
            <a:r>
              <a:rPr lang="en-GB" sz="1400" b="1" i="1">
                <a:solidFill>
                  <a:schemeClr val="accent1"/>
                </a:solidFill>
              </a:rPr>
              <a:t> </a:t>
            </a:r>
            <a:r>
              <a:rPr lang="en-GB" sz="1400" b="0" i="0">
                <a:solidFill>
                  <a:schemeClr val="tx1"/>
                </a:solidFill>
              </a:rPr>
              <a:t>No statement is needed </a:t>
            </a:r>
            <a:br>
              <a:rPr lang="en-GB" sz="1400" b="0" i="0">
                <a:solidFill>
                  <a:schemeClr val="tx1"/>
                </a:solidFill>
              </a:rPr>
            </a:br>
            <a:r>
              <a:rPr lang="en-GB" sz="1400" b="0" i="0">
                <a:solidFill>
                  <a:schemeClr val="tx1"/>
                </a:solidFill>
              </a:rPr>
              <a:t>for public information. </a:t>
            </a:r>
            <a:endParaRPr lang="en-GB" sz="1400" b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809C05-E460-4D1A-BC84-C63C988F5D2D}"/>
              </a:ext>
            </a:extLst>
          </p:cNvPr>
          <p:cNvSpPr/>
          <p:nvPr userDrawn="1"/>
        </p:nvSpPr>
        <p:spPr>
          <a:xfrm>
            <a:off x="-1944694" y="3878333"/>
            <a:ext cx="419968" cy="41996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+mn-lt"/>
              </a:rPr>
              <a:t>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68ED59-10F2-418A-8E8D-5A205AB6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988" y="6420976"/>
            <a:ext cx="5184775" cy="234286"/>
          </a:xfrm>
        </p:spPr>
        <p:txBody>
          <a:bodyPr lIns="0" tIns="36000" rIns="0" bIns="36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432000" indent="0">
              <a:buNone/>
              <a:defRPr sz="1050"/>
            </a:lvl2pPr>
            <a:lvl3pPr marL="684000" indent="0">
              <a:buNone/>
              <a:defRPr sz="1050"/>
            </a:lvl3pPr>
            <a:lvl4pPr marL="828000" indent="0">
              <a:buNone/>
              <a:defRPr sz="1050"/>
            </a:lvl4pPr>
            <a:lvl5pPr marL="959400" indent="0">
              <a:buNone/>
              <a:defRPr sz="1050"/>
            </a:lvl5pPr>
          </a:lstStyle>
          <a:p>
            <a:pPr lvl="0"/>
            <a:r>
              <a:rPr lang="en-US" dirty="0"/>
              <a:t>Click to add confidentiality statement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220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22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830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D0FA13F-5B1F-4795-B0E7-3E97B5D8E0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-1"/>
            <a:ext cx="3875391" cy="4330700"/>
          </a:xfrm>
          <a:custGeom>
            <a:avLst/>
            <a:gdLst>
              <a:gd name="connsiteX0" fmla="*/ 417122 w 3875391"/>
              <a:gd name="connsiteY0" fmla="*/ 0 h 4330700"/>
              <a:gd name="connsiteX1" fmla="*/ 2700571 w 3875391"/>
              <a:gd name="connsiteY1" fmla="*/ 0 h 4330700"/>
              <a:gd name="connsiteX2" fmla="*/ 2854048 w 3875391"/>
              <a:gd name="connsiteY2" fmla="*/ 93240 h 4330700"/>
              <a:gd name="connsiteX3" fmla="*/ 3875391 w 3875391"/>
              <a:gd name="connsiteY3" fmla="*/ 2014156 h 4330700"/>
              <a:gd name="connsiteX4" fmla="*/ 3479762 w 3875391"/>
              <a:gd name="connsiteY4" fmla="*/ 3309358 h 4330700"/>
              <a:gd name="connsiteX5" fmla="*/ 3457575 w 3875391"/>
              <a:gd name="connsiteY5" fmla="*/ 3339027 h 4330700"/>
              <a:gd name="connsiteX6" fmla="*/ 3457575 w 3875391"/>
              <a:gd name="connsiteY6" fmla="*/ 3343274 h 4330700"/>
              <a:gd name="connsiteX7" fmla="*/ 3454399 w 3875391"/>
              <a:gd name="connsiteY7" fmla="*/ 3343274 h 4330700"/>
              <a:gd name="connsiteX8" fmla="*/ 3346405 w 3875391"/>
              <a:gd name="connsiteY8" fmla="*/ 3487693 h 4330700"/>
              <a:gd name="connsiteX9" fmla="*/ 1558846 w 3875391"/>
              <a:gd name="connsiteY9" fmla="*/ 4330700 h 4330700"/>
              <a:gd name="connsiteX10" fmla="*/ 85309 w 3875391"/>
              <a:gd name="connsiteY10" fmla="*/ 3801714 h 4330700"/>
              <a:gd name="connsiteX11" fmla="*/ 0 w 3875391"/>
              <a:gd name="connsiteY11" fmla="*/ 3724180 h 4330700"/>
              <a:gd name="connsiteX12" fmla="*/ 0 w 3875391"/>
              <a:gd name="connsiteY12" fmla="*/ 304131 h 4330700"/>
              <a:gd name="connsiteX13" fmla="*/ 85309 w 3875391"/>
              <a:gd name="connsiteY13" fmla="*/ 226597 h 4330700"/>
              <a:gd name="connsiteX14" fmla="*/ 263644 w 3875391"/>
              <a:gd name="connsiteY14" fmla="*/ 9324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5391" h="4330700">
                <a:moveTo>
                  <a:pt x="417122" y="0"/>
                </a:moveTo>
                <a:lnTo>
                  <a:pt x="2700571" y="0"/>
                </a:lnTo>
                <a:lnTo>
                  <a:pt x="2854048" y="93240"/>
                </a:lnTo>
                <a:cubicBezTo>
                  <a:pt x="3470253" y="509540"/>
                  <a:pt x="3875391" y="1214535"/>
                  <a:pt x="3875391" y="2014156"/>
                </a:cubicBezTo>
                <a:cubicBezTo>
                  <a:pt x="3875391" y="2493928"/>
                  <a:pt x="3729542" y="2939635"/>
                  <a:pt x="3479762" y="3309358"/>
                </a:cubicBezTo>
                <a:lnTo>
                  <a:pt x="3457575" y="3339027"/>
                </a:lnTo>
                <a:lnTo>
                  <a:pt x="3457575" y="3343274"/>
                </a:lnTo>
                <a:lnTo>
                  <a:pt x="3454399" y="3343274"/>
                </a:lnTo>
                <a:lnTo>
                  <a:pt x="3346405" y="3487693"/>
                </a:lnTo>
                <a:cubicBezTo>
                  <a:pt x="2921516" y="4002539"/>
                  <a:pt x="2278504" y="4330700"/>
                  <a:pt x="1558846" y="4330700"/>
                </a:cubicBezTo>
                <a:cubicBezTo>
                  <a:pt x="999112" y="4330700"/>
                  <a:pt x="485745" y="4132183"/>
                  <a:pt x="85309" y="3801714"/>
                </a:cubicBezTo>
                <a:lnTo>
                  <a:pt x="0" y="3724180"/>
                </a:lnTo>
                <a:lnTo>
                  <a:pt x="0" y="304131"/>
                </a:lnTo>
                <a:lnTo>
                  <a:pt x="85309" y="226597"/>
                </a:lnTo>
                <a:cubicBezTo>
                  <a:pt x="142514" y="179387"/>
                  <a:pt x="202023" y="134871"/>
                  <a:pt x="263644" y="9324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360000" rIns="90000" bIns="360000" anchor="ctr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040238-DCC8-4532-9AE6-EB7C834F336E}"/>
              </a:ext>
            </a:extLst>
          </p:cNvPr>
          <p:cNvCxnSpPr>
            <a:cxnSpLocks/>
          </p:cNvCxnSpPr>
          <p:nvPr userDrawn="1"/>
        </p:nvCxnSpPr>
        <p:spPr>
          <a:xfrm>
            <a:off x="3540125" y="3730171"/>
            <a:ext cx="0" cy="24795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4EBE2-41F7-48F4-B525-605699ECF92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8625" y="404813"/>
            <a:ext cx="7545387" cy="579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 marL="460800" indent="-228600">
              <a:lnSpc>
                <a:spcPct val="100000"/>
              </a:lnSpc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2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21600" indent="-228600">
              <a:lnSpc>
                <a:spcPct val="100000"/>
              </a:lnSpc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right-click and choose ‘Keep text only’.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9C580CE-4074-4379-8D68-E5118B13A13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C25B5D-B685-4B55-8498-3486110FDCF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96">
            <a:extLst>
              <a:ext uri="{FF2B5EF4-FFF2-40B4-BE49-F238E27FC236}">
                <a16:creationId xmlns:a16="http://schemas.microsoft.com/office/drawing/2014/main" id="{DFE25DB2-F58D-4AD2-B640-7A1061569FFB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085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30">
          <p15:clr>
            <a:srgbClr val="C35EA4"/>
          </p15:clr>
        </p15:guide>
        <p15:guide id="5" pos="266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447ADDD-920E-4BEB-819B-9759B3CF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5562601" cy="6858000"/>
          </a:xfrm>
          <a:custGeom>
            <a:avLst/>
            <a:gdLst>
              <a:gd name="connsiteX0" fmla="*/ 0 w 5562601"/>
              <a:gd name="connsiteY0" fmla="*/ 0 h 6858000"/>
              <a:gd name="connsiteX1" fmla="*/ 3124199 w 5562601"/>
              <a:gd name="connsiteY1" fmla="*/ 0 h 6858000"/>
              <a:gd name="connsiteX2" fmla="*/ 3694793 w 5562601"/>
              <a:gd name="connsiteY2" fmla="*/ 0 h 6858000"/>
              <a:gd name="connsiteX3" fmla="*/ 3762493 w 5562601"/>
              <a:gd name="connsiteY3" fmla="*/ 43402 h 6858000"/>
              <a:gd name="connsiteX4" fmla="*/ 5562601 w 5562601"/>
              <a:gd name="connsiteY4" fmla="*/ 3429000 h 6858000"/>
              <a:gd name="connsiteX5" fmla="*/ 3762493 w 5562601"/>
              <a:gd name="connsiteY5" fmla="*/ 6814598 h 6858000"/>
              <a:gd name="connsiteX6" fmla="*/ 3694792 w 5562601"/>
              <a:gd name="connsiteY6" fmla="*/ 6858000 h 6858000"/>
              <a:gd name="connsiteX7" fmla="*/ 0 w 5562601"/>
              <a:gd name="connsiteY7" fmla="*/ 6858000 h 6858000"/>
              <a:gd name="connsiteX8" fmla="*/ 0 w 5562601"/>
              <a:gd name="connsiteY8" fmla="*/ 26016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62601" h="6858000">
                <a:moveTo>
                  <a:pt x="0" y="0"/>
                </a:moveTo>
                <a:lnTo>
                  <a:pt x="3124199" y="0"/>
                </a:lnTo>
                <a:lnTo>
                  <a:pt x="3694793" y="0"/>
                </a:lnTo>
                <a:lnTo>
                  <a:pt x="3762493" y="43402"/>
                </a:lnTo>
                <a:cubicBezTo>
                  <a:pt x="4848549" y="777127"/>
                  <a:pt x="5562601" y="2019676"/>
                  <a:pt x="5562601" y="3429000"/>
                </a:cubicBezTo>
                <a:cubicBezTo>
                  <a:pt x="5562601" y="4838325"/>
                  <a:pt x="4848549" y="6080873"/>
                  <a:pt x="3762493" y="6814598"/>
                </a:cubicBezTo>
                <a:lnTo>
                  <a:pt x="3694792" y="6858000"/>
                </a:lnTo>
                <a:lnTo>
                  <a:pt x="0" y="6858000"/>
                </a:lnTo>
                <a:lnTo>
                  <a:pt x="0" y="26016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2160000" bIns="2880000" anchor="b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</a:t>
            </a:r>
            <a:br>
              <a:rPr lang="en-US" dirty="0"/>
            </a:br>
            <a:r>
              <a:rPr lang="en-US" dirty="0"/>
              <a:t>section title here</a:t>
            </a:r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9A77974F-FF01-4E3F-957B-CC5A44F8CE16}"/>
              </a:ext>
            </a:extLst>
          </p:cNvPr>
          <p:cNvSpPr txBox="1">
            <a:spLocks/>
          </p:cNvSpPr>
          <p:nvPr userDrawn="1"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AE4F3-AAA3-4B8D-A01A-1FF9B8F9F42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095" y="863767"/>
            <a:ext cx="1203158" cy="1203158"/>
          </a:xfrm>
          <a:prstGeom prst="ellipse">
            <a:avLst/>
          </a:prstGeom>
          <a:solidFill>
            <a:schemeClr val="bg1"/>
          </a:solidFill>
        </p:spPr>
        <p:txBody>
          <a:bodyPr wrap="none" bIns="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6000" b="1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5758FA1-2B23-4C7E-97FD-FBA94AB385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626" y="4267200"/>
            <a:ext cx="3678918" cy="189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Click to add subtitle / presenter name(s)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486192A-3DB1-49EB-9B2C-D5E68AF24B1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694792" y="-1"/>
            <a:ext cx="8497208" cy="6858001"/>
          </a:xfrm>
          <a:custGeom>
            <a:avLst/>
            <a:gdLst>
              <a:gd name="connsiteX0" fmla="*/ 8001617 w 8497208"/>
              <a:gd name="connsiteY0" fmla="*/ 6414717 h 6858001"/>
              <a:gd name="connsiteX1" fmla="*/ 7980570 w 8497208"/>
              <a:gd name="connsiteY1" fmla="*/ 6439539 h 6858001"/>
              <a:gd name="connsiteX2" fmla="*/ 8034470 w 8497208"/>
              <a:gd name="connsiteY2" fmla="*/ 6517076 h 6858001"/>
              <a:gd name="connsiteX3" fmla="*/ 8090937 w 8497208"/>
              <a:gd name="connsiteY3" fmla="*/ 6510166 h 6858001"/>
              <a:gd name="connsiteX4" fmla="*/ 8091707 w 8497208"/>
              <a:gd name="connsiteY4" fmla="*/ 6506072 h 6858001"/>
              <a:gd name="connsiteX5" fmla="*/ 8095814 w 8497208"/>
              <a:gd name="connsiteY5" fmla="*/ 6478435 h 6858001"/>
              <a:gd name="connsiteX6" fmla="*/ 8062447 w 8497208"/>
              <a:gd name="connsiteY6" fmla="*/ 6464105 h 6858001"/>
              <a:gd name="connsiteX7" fmla="*/ 8064757 w 8497208"/>
              <a:gd name="connsiteY7" fmla="*/ 6499675 h 6858001"/>
              <a:gd name="connsiteX8" fmla="*/ 8064757 w 8497208"/>
              <a:gd name="connsiteY8" fmla="*/ 6504025 h 6858001"/>
              <a:gd name="connsiteX9" fmla="*/ 8048330 w 8497208"/>
              <a:gd name="connsiteY9" fmla="*/ 6515029 h 6858001"/>
              <a:gd name="connsiteX10" fmla="*/ 7993147 w 8497208"/>
              <a:gd name="connsiteY10" fmla="*/ 6433142 h 6858001"/>
              <a:gd name="connsiteX11" fmla="*/ 7994430 w 8497208"/>
              <a:gd name="connsiteY11" fmla="*/ 6431862 h 6858001"/>
              <a:gd name="connsiteX12" fmla="*/ 7995200 w 8497208"/>
              <a:gd name="connsiteY12" fmla="*/ 6432374 h 6858001"/>
              <a:gd name="connsiteX13" fmla="*/ 7995457 w 8497208"/>
              <a:gd name="connsiteY13" fmla="*/ 6432374 h 6858001"/>
              <a:gd name="connsiteX14" fmla="*/ 8062190 w 8497208"/>
              <a:gd name="connsiteY14" fmla="*/ 6459499 h 6858001"/>
              <a:gd name="connsiteX15" fmla="*/ 8096071 w 8497208"/>
              <a:gd name="connsiteY15" fmla="*/ 6474085 h 6858001"/>
              <a:gd name="connsiteX16" fmla="*/ 8122764 w 8497208"/>
              <a:gd name="connsiteY16" fmla="*/ 6486880 h 6858001"/>
              <a:gd name="connsiteX17" fmla="*/ 8134828 w 8497208"/>
              <a:gd name="connsiteY17" fmla="*/ 6503513 h 6858001"/>
              <a:gd name="connsiteX18" fmla="*/ 7984933 w 8497208"/>
              <a:gd name="connsiteY18" fmla="*/ 6615084 h 6858001"/>
              <a:gd name="connsiteX19" fmla="*/ 7984420 w 8497208"/>
              <a:gd name="connsiteY19" fmla="*/ 6615596 h 6858001"/>
              <a:gd name="connsiteX20" fmla="*/ 7983393 w 8497208"/>
              <a:gd name="connsiteY20" fmla="*/ 6617131 h 6858001"/>
              <a:gd name="connsiteX21" fmla="*/ 7983137 w 8497208"/>
              <a:gd name="connsiteY21" fmla="*/ 6617643 h 6858001"/>
              <a:gd name="connsiteX22" fmla="*/ 7978517 w 8497208"/>
              <a:gd name="connsiteY22" fmla="*/ 6631717 h 6858001"/>
              <a:gd name="connsiteX23" fmla="*/ 7997253 w 8497208"/>
              <a:gd name="connsiteY23" fmla="*/ 6655260 h 6858001"/>
              <a:gd name="connsiteX24" fmla="*/ 8009830 w 8497208"/>
              <a:gd name="connsiteY24" fmla="*/ 6657563 h 6858001"/>
              <a:gd name="connsiteX25" fmla="*/ 8012397 w 8497208"/>
              <a:gd name="connsiteY25" fmla="*/ 6657819 h 6858001"/>
              <a:gd name="connsiteX26" fmla="*/ 8136881 w 8497208"/>
              <a:gd name="connsiteY26" fmla="*/ 6633253 h 6858001"/>
              <a:gd name="connsiteX27" fmla="*/ 8146378 w 8497208"/>
              <a:gd name="connsiteY27" fmla="*/ 6607407 h 6858001"/>
              <a:gd name="connsiteX28" fmla="*/ 8103001 w 8497208"/>
              <a:gd name="connsiteY28" fmla="*/ 6582073 h 6858001"/>
              <a:gd name="connsiteX29" fmla="*/ 8093761 w 8497208"/>
              <a:gd name="connsiteY29" fmla="*/ 6588215 h 6858001"/>
              <a:gd name="connsiteX30" fmla="*/ 8128411 w 8497208"/>
              <a:gd name="connsiteY30" fmla="*/ 6611246 h 6858001"/>
              <a:gd name="connsiteX31" fmla="*/ 8126614 w 8497208"/>
              <a:gd name="connsiteY31" fmla="*/ 6614828 h 6858001"/>
              <a:gd name="connsiteX32" fmla="*/ 8124304 w 8497208"/>
              <a:gd name="connsiteY32" fmla="*/ 6614828 h 6858001"/>
              <a:gd name="connsiteX33" fmla="*/ 8047817 w 8497208"/>
              <a:gd name="connsiteY33" fmla="*/ 6619946 h 6858001"/>
              <a:gd name="connsiteX34" fmla="*/ 8040630 w 8497208"/>
              <a:gd name="connsiteY34" fmla="*/ 6620202 h 6858001"/>
              <a:gd name="connsiteX35" fmla="*/ 8052437 w 8497208"/>
              <a:gd name="connsiteY35" fmla="*/ 6610734 h 6858001"/>
              <a:gd name="connsiteX36" fmla="*/ 8173841 w 8497208"/>
              <a:gd name="connsiteY36" fmla="*/ 6529615 h 6858001"/>
              <a:gd name="connsiteX37" fmla="*/ 8144068 w 8497208"/>
              <a:gd name="connsiteY37" fmla="*/ 6452334 h 6858001"/>
              <a:gd name="connsiteX38" fmla="*/ 8001617 w 8497208"/>
              <a:gd name="connsiteY38" fmla="*/ 6414717 h 6858001"/>
              <a:gd name="connsiteX39" fmla="*/ 8063182 w 8497208"/>
              <a:gd name="connsiteY39" fmla="*/ 6306559 h 6858001"/>
              <a:gd name="connsiteX40" fmla="*/ 7947246 w 8497208"/>
              <a:gd name="connsiteY40" fmla="*/ 6409920 h 6858001"/>
              <a:gd name="connsiteX41" fmla="*/ 7903898 w 8497208"/>
              <a:gd name="connsiteY41" fmla="*/ 6477718 h 6858001"/>
              <a:gd name="connsiteX42" fmla="*/ 7922109 w 8497208"/>
              <a:gd name="connsiteY42" fmla="*/ 6498186 h 6858001"/>
              <a:gd name="connsiteX43" fmla="*/ 8041380 w 8497208"/>
              <a:gd name="connsiteY43" fmla="*/ 6559844 h 6858001"/>
              <a:gd name="connsiteX44" fmla="*/ 8050870 w 8497208"/>
              <a:gd name="connsiteY44" fmla="*/ 6553960 h 6858001"/>
              <a:gd name="connsiteX45" fmla="*/ 7945194 w 8497208"/>
              <a:gd name="connsiteY45" fmla="*/ 6495627 h 6858001"/>
              <a:gd name="connsiteX46" fmla="*/ 7928778 w 8497208"/>
              <a:gd name="connsiteY46" fmla="*/ 6480277 h 6858001"/>
              <a:gd name="connsiteX47" fmla="*/ 7958019 w 8497208"/>
              <a:gd name="connsiteY47" fmla="*/ 6449575 h 6858001"/>
              <a:gd name="connsiteX48" fmla="*/ 7974178 w 8497208"/>
              <a:gd name="connsiteY48" fmla="*/ 6433457 h 6858001"/>
              <a:gd name="connsiteX49" fmla="*/ 7976230 w 8497208"/>
              <a:gd name="connsiteY49" fmla="*/ 6416827 h 6858001"/>
              <a:gd name="connsiteX50" fmla="*/ 7997263 w 8497208"/>
              <a:gd name="connsiteY50" fmla="*/ 6410176 h 6858001"/>
              <a:gd name="connsiteX51" fmla="*/ 8024964 w 8497208"/>
              <a:gd name="connsiteY51" fmla="*/ 6382289 h 6858001"/>
              <a:gd name="connsiteX52" fmla="*/ 8047536 w 8497208"/>
              <a:gd name="connsiteY52" fmla="*/ 6364635 h 6858001"/>
              <a:gd name="connsiteX53" fmla="*/ 8053948 w 8497208"/>
              <a:gd name="connsiteY53" fmla="*/ 6376916 h 6858001"/>
              <a:gd name="connsiteX54" fmla="*/ 8058822 w 8497208"/>
              <a:gd name="connsiteY54" fmla="*/ 6421688 h 6858001"/>
              <a:gd name="connsiteX55" fmla="*/ 8097296 w 8497208"/>
              <a:gd name="connsiteY55" fmla="*/ 6432434 h 6858001"/>
              <a:gd name="connsiteX56" fmla="*/ 8063182 w 8497208"/>
              <a:gd name="connsiteY56" fmla="*/ 6306559 h 6858001"/>
              <a:gd name="connsiteX57" fmla="*/ 4802415 w 8497208"/>
              <a:gd name="connsiteY57" fmla="*/ 0 h 6858001"/>
              <a:gd name="connsiteX58" fmla="*/ 5373009 w 8497208"/>
              <a:gd name="connsiteY58" fmla="*/ 0 h 6858001"/>
              <a:gd name="connsiteX59" fmla="*/ 8497208 w 8497208"/>
              <a:gd name="connsiteY59" fmla="*/ 0 h 6858001"/>
              <a:gd name="connsiteX60" fmla="*/ 8497208 w 8497208"/>
              <a:gd name="connsiteY60" fmla="*/ 1 h 6858001"/>
              <a:gd name="connsiteX61" fmla="*/ 8497208 w 8497208"/>
              <a:gd name="connsiteY61" fmla="*/ 2601686 h 6858001"/>
              <a:gd name="connsiteX62" fmla="*/ 8497208 w 8497208"/>
              <a:gd name="connsiteY62" fmla="*/ 6858000 h 6858001"/>
              <a:gd name="connsiteX63" fmla="*/ 8497208 w 8497208"/>
              <a:gd name="connsiteY63" fmla="*/ 6858001 h 6858001"/>
              <a:gd name="connsiteX64" fmla="*/ 0 w 8497208"/>
              <a:gd name="connsiteY64" fmla="*/ 6858001 h 6858001"/>
              <a:gd name="connsiteX65" fmla="*/ 67701 w 8497208"/>
              <a:gd name="connsiteY65" fmla="*/ 6814599 h 6858001"/>
              <a:gd name="connsiteX66" fmla="*/ 1867809 w 8497208"/>
              <a:gd name="connsiteY66" fmla="*/ 3429001 h 6858001"/>
              <a:gd name="connsiteX67" fmla="*/ 67701 w 8497208"/>
              <a:gd name="connsiteY67" fmla="*/ 43403 h 6858001"/>
              <a:gd name="connsiteX68" fmla="*/ 1 w 8497208"/>
              <a:gd name="connsiteY68" fmla="*/ 1 h 6858001"/>
              <a:gd name="connsiteX69" fmla="*/ 4802413 w 8497208"/>
              <a:gd name="connsiteY6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97208" h="6858001">
                <a:moveTo>
                  <a:pt x="8001617" y="6414717"/>
                </a:moveTo>
                <a:cubicBezTo>
                  <a:pt x="7980570" y="6411902"/>
                  <a:pt x="7972100" y="6419579"/>
                  <a:pt x="7980570" y="6439539"/>
                </a:cubicBezTo>
                <a:cubicBezTo>
                  <a:pt x="7989297" y="6459243"/>
                  <a:pt x="8011370" y="6492254"/>
                  <a:pt x="8034470" y="6517076"/>
                </a:cubicBezTo>
                <a:cubicBezTo>
                  <a:pt x="8057827" y="6541642"/>
                  <a:pt x="8082981" y="6548551"/>
                  <a:pt x="8090937" y="6510166"/>
                </a:cubicBezTo>
                <a:cubicBezTo>
                  <a:pt x="8091194" y="6508887"/>
                  <a:pt x="8091451" y="6507608"/>
                  <a:pt x="8091707" y="6506072"/>
                </a:cubicBezTo>
                <a:cubicBezTo>
                  <a:pt x="8093504" y="6496348"/>
                  <a:pt x="8095044" y="6486880"/>
                  <a:pt x="8095814" y="6478435"/>
                </a:cubicBezTo>
                <a:cubicBezTo>
                  <a:pt x="8085547" y="6473829"/>
                  <a:pt x="8073997" y="6468967"/>
                  <a:pt x="8062447" y="6464105"/>
                </a:cubicBezTo>
                <a:cubicBezTo>
                  <a:pt x="8063217" y="6472806"/>
                  <a:pt x="8064244" y="6487904"/>
                  <a:pt x="8064757" y="6499675"/>
                </a:cubicBezTo>
                <a:cubicBezTo>
                  <a:pt x="8064757" y="6500954"/>
                  <a:pt x="8064757" y="6502490"/>
                  <a:pt x="8064757" y="6504025"/>
                </a:cubicBezTo>
                <a:cubicBezTo>
                  <a:pt x="8065527" y="6522705"/>
                  <a:pt x="8059110" y="6522705"/>
                  <a:pt x="8048330" y="6515029"/>
                </a:cubicBezTo>
                <a:cubicBezTo>
                  <a:pt x="8035754" y="6506072"/>
                  <a:pt x="7997510" y="6455661"/>
                  <a:pt x="7993147" y="6433142"/>
                </a:cubicBezTo>
                <a:cubicBezTo>
                  <a:pt x="7992890" y="6431862"/>
                  <a:pt x="7993660" y="6431606"/>
                  <a:pt x="7994430" y="6431862"/>
                </a:cubicBezTo>
                <a:cubicBezTo>
                  <a:pt x="7994687" y="6432118"/>
                  <a:pt x="7994943" y="6432118"/>
                  <a:pt x="7995200" y="6432374"/>
                </a:cubicBezTo>
                <a:cubicBezTo>
                  <a:pt x="7995200" y="6432374"/>
                  <a:pt x="7995200" y="6432374"/>
                  <a:pt x="7995457" y="6432374"/>
                </a:cubicBezTo>
                <a:cubicBezTo>
                  <a:pt x="8003927" y="6435701"/>
                  <a:pt x="8032930" y="6447216"/>
                  <a:pt x="8062190" y="6459499"/>
                </a:cubicBezTo>
                <a:cubicBezTo>
                  <a:pt x="8073741" y="6464361"/>
                  <a:pt x="8085547" y="6469479"/>
                  <a:pt x="8096071" y="6474085"/>
                </a:cubicBezTo>
                <a:cubicBezTo>
                  <a:pt x="8106594" y="6478691"/>
                  <a:pt x="8115834" y="6483297"/>
                  <a:pt x="8122764" y="6486880"/>
                </a:cubicBezTo>
                <a:cubicBezTo>
                  <a:pt x="8135341" y="6493533"/>
                  <a:pt x="8140218" y="6498139"/>
                  <a:pt x="8134828" y="6503513"/>
                </a:cubicBezTo>
                <a:cubicBezTo>
                  <a:pt x="8108647" y="6530382"/>
                  <a:pt x="8016504" y="6568255"/>
                  <a:pt x="7984933" y="6615084"/>
                </a:cubicBezTo>
                <a:cubicBezTo>
                  <a:pt x="7984933" y="6615084"/>
                  <a:pt x="7984677" y="6615340"/>
                  <a:pt x="7984420" y="6615596"/>
                </a:cubicBezTo>
                <a:cubicBezTo>
                  <a:pt x="7984163" y="6616108"/>
                  <a:pt x="7983650" y="6616619"/>
                  <a:pt x="7983393" y="6617131"/>
                </a:cubicBezTo>
                <a:cubicBezTo>
                  <a:pt x="7983393" y="6617387"/>
                  <a:pt x="7983393" y="6617643"/>
                  <a:pt x="7983137" y="6617643"/>
                </a:cubicBezTo>
                <a:cubicBezTo>
                  <a:pt x="7981597" y="6620714"/>
                  <a:pt x="7979287" y="6625576"/>
                  <a:pt x="7978517" y="6631717"/>
                </a:cubicBezTo>
                <a:cubicBezTo>
                  <a:pt x="7977233" y="6641953"/>
                  <a:pt x="7982623" y="6651421"/>
                  <a:pt x="7997253" y="6655260"/>
                </a:cubicBezTo>
                <a:cubicBezTo>
                  <a:pt x="8001103" y="6656283"/>
                  <a:pt x="8005210" y="6657051"/>
                  <a:pt x="8009830" y="6657563"/>
                </a:cubicBezTo>
                <a:cubicBezTo>
                  <a:pt x="8010600" y="6657819"/>
                  <a:pt x="8011627" y="6657819"/>
                  <a:pt x="8012397" y="6657819"/>
                </a:cubicBezTo>
                <a:cubicBezTo>
                  <a:pt x="8040887" y="6659098"/>
                  <a:pt x="8114551" y="6642977"/>
                  <a:pt x="8136881" y="6633253"/>
                </a:cubicBezTo>
                <a:cubicBezTo>
                  <a:pt x="8159981" y="6623017"/>
                  <a:pt x="8153051" y="6612781"/>
                  <a:pt x="8146378" y="6607407"/>
                </a:cubicBezTo>
                <a:cubicBezTo>
                  <a:pt x="8141244" y="6603313"/>
                  <a:pt x="8115577" y="6588983"/>
                  <a:pt x="8103001" y="6582073"/>
                </a:cubicBezTo>
                <a:cubicBezTo>
                  <a:pt x="8099664" y="6584376"/>
                  <a:pt x="8097097" y="6585912"/>
                  <a:pt x="8093761" y="6588215"/>
                </a:cubicBezTo>
                <a:cubicBezTo>
                  <a:pt x="8115064" y="6601010"/>
                  <a:pt x="8123534" y="6607407"/>
                  <a:pt x="8128411" y="6611246"/>
                </a:cubicBezTo>
                <a:cubicBezTo>
                  <a:pt x="8130464" y="6612781"/>
                  <a:pt x="8129438" y="6614572"/>
                  <a:pt x="8126614" y="6614828"/>
                </a:cubicBezTo>
                <a:cubicBezTo>
                  <a:pt x="8125844" y="6614828"/>
                  <a:pt x="8125074" y="6614828"/>
                  <a:pt x="8124304" y="6614828"/>
                </a:cubicBezTo>
                <a:cubicBezTo>
                  <a:pt x="8104027" y="6616364"/>
                  <a:pt x="8065784" y="6618922"/>
                  <a:pt x="8047817" y="6619946"/>
                </a:cubicBezTo>
                <a:cubicBezTo>
                  <a:pt x="8045250" y="6620202"/>
                  <a:pt x="8042170" y="6620202"/>
                  <a:pt x="8040630" y="6620202"/>
                </a:cubicBezTo>
                <a:cubicBezTo>
                  <a:pt x="8044994" y="6616108"/>
                  <a:pt x="8049870" y="6612525"/>
                  <a:pt x="8052437" y="6610734"/>
                </a:cubicBezTo>
                <a:cubicBezTo>
                  <a:pt x="8090937" y="6583609"/>
                  <a:pt x="8154848" y="6545736"/>
                  <a:pt x="8173841" y="6529615"/>
                </a:cubicBezTo>
                <a:cubicBezTo>
                  <a:pt x="8187701" y="6517587"/>
                  <a:pt x="8225688" y="6480994"/>
                  <a:pt x="8144068" y="6452334"/>
                </a:cubicBezTo>
                <a:cubicBezTo>
                  <a:pt x="8120711" y="6444401"/>
                  <a:pt x="8062704" y="6422906"/>
                  <a:pt x="8001617" y="6414717"/>
                </a:cubicBezTo>
                <a:close/>
                <a:moveTo>
                  <a:pt x="8063182" y="6306559"/>
                </a:moveTo>
                <a:cubicBezTo>
                  <a:pt x="8043432" y="6304000"/>
                  <a:pt x="8013678" y="6328817"/>
                  <a:pt x="7947246" y="6409920"/>
                </a:cubicBezTo>
                <a:cubicBezTo>
                  <a:pt x="7934934" y="6424759"/>
                  <a:pt x="7906206" y="6461088"/>
                  <a:pt x="7903898" y="6477718"/>
                </a:cubicBezTo>
                <a:cubicBezTo>
                  <a:pt x="7902359" y="6489487"/>
                  <a:pt x="7914927" y="6494604"/>
                  <a:pt x="7922109" y="6498186"/>
                </a:cubicBezTo>
                <a:cubicBezTo>
                  <a:pt x="7928778" y="6501768"/>
                  <a:pt x="8005727" y="6539888"/>
                  <a:pt x="8041380" y="6559844"/>
                </a:cubicBezTo>
                <a:cubicBezTo>
                  <a:pt x="8044458" y="6557797"/>
                  <a:pt x="8047536" y="6555751"/>
                  <a:pt x="8050870" y="6553960"/>
                </a:cubicBezTo>
                <a:cubicBezTo>
                  <a:pt x="8029581" y="6542447"/>
                  <a:pt x="7969561" y="6510211"/>
                  <a:pt x="7945194" y="6495627"/>
                </a:cubicBezTo>
                <a:cubicBezTo>
                  <a:pt x="7935190" y="6489743"/>
                  <a:pt x="7928265" y="6484882"/>
                  <a:pt x="7928778" y="6480277"/>
                </a:cubicBezTo>
                <a:cubicBezTo>
                  <a:pt x="7929548" y="6474648"/>
                  <a:pt x="7944168" y="6463391"/>
                  <a:pt x="7958019" y="6449575"/>
                </a:cubicBezTo>
                <a:cubicBezTo>
                  <a:pt x="7961610" y="6445994"/>
                  <a:pt x="7967509" y="6440109"/>
                  <a:pt x="7974178" y="6433457"/>
                </a:cubicBezTo>
                <a:cubicBezTo>
                  <a:pt x="7972382" y="6426550"/>
                  <a:pt x="7973152" y="6420921"/>
                  <a:pt x="7976230" y="6416827"/>
                </a:cubicBezTo>
                <a:cubicBezTo>
                  <a:pt x="7980077" y="6411711"/>
                  <a:pt x="7987003" y="6409664"/>
                  <a:pt x="7997263" y="6410176"/>
                </a:cubicBezTo>
                <a:cubicBezTo>
                  <a:pt x="8009831" y="6397639"/>
                  <a:pt x="8021117" y="6386382"/>
                  <a:pt x="8024964" y="6382289"/>
                </a:cubicBezTo>
                <a:cubicBezTo>
                  <a:pt x="8033941" y="6373334"/>
                  <a:pt x="8043432" y="6364124"/>
                  <a:pt x="8047536" y="6364635"/>
                </a:cubicBezTo>
                <a:cubicBezTo>
                  <a:pt x="8050870" y="6365147"/>
                  <a:pt x="8052666" y="6368217"/>
                  <a:pt x="8053948" y="6376916"/>
                </a:cubicBezTo>
                <a:cubicBezTo>
                  <a:pt x="8054974" y="6384591"/>
                  <a:pt x="8057539" y="6406850"/>
                  <a:pt x="8058822" y="6421688"/>
                </a:cubicBezTo>
                <a:cubicBezTo>
                  <a:pt x="8072672" y="6425014"/>
                  <a:pt x="8085497" y="6428852"/>
                  <a:pt x="8097296" y="6432434"/>
                </a:cubicBezTo>
                <a:cubicBezTo>
                  <a:pt x="8095757" y="6330864"/>
                  <a:pt x="8084215" y="6309373"/>
                  <a:pt x="8063182" y="6306559"/>
                </a:cubicBezTo>
                <a:close/>
                <a:moveTo>
                  <a:pt x="4802415" y="0"/>
                </a:moveTo>
                <a:lnTo>
                  <a:pt x="5373009" y="0"/>
                </a:lnTo>
                <a:lnTo>
                  <a:pt x="8497208" y="0"/>
                </a:lnTo>
                <a:lnTo>
                  <a:pt x="8497208" y="1"/>
                </a:lnTo>
                <a:lnTo>
                  <a:pt x="8497208" y="2601686"/>
                </a:lnTo>
                <a:lnTo>
                  <a:pt x="8497208" y="6858000"/>
                </a:lnTo>
                <a:lnTo>
                  <a:pt x="8497208" y="6858001"/>
                </a:lnTo>
                <a:lnTo>
                  <a:pt x="0" y="6858001"/>
                </a:lnTo>
                <a:lnTo>
                  <a:pt x="67701" y="6814599"/>
                </a:lnTo>
                <a:cubicBezTo>
                  <a:pt x="1153758" y="6080874"/>
                  <a:pt x="1867809" y="4838326"/>
                  <a:pt x="1867809" y="3429001"/>
                </a:cubicBezTo>
                <a:cubicBezTo>
                  <a:pt x="1867809" y="2019677"/>
                  <a:pt x="1153758" y="777128"/>
                  <a:pt x="67701" y="43403"/>
                </a:cubicBezTo>
                <a:lnTo>
                  <a:pt x="1" y="1"/>
                </a:lnTo>
                <a:lnTo>
                  <a:pt x="4802413" y="1"/>
                </a:lnTo>
                <a:close/>
              </a:path>
            </a:pathLst>
          </a:custGeom>
        </p:spPr>
        <p:txBody>
          <a:bodyPr wrap="square" tIns="360000" bIns="64008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r>
              <a:rPr lang="en-US" dirty="0"/>
              <a:t>_______________________________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To add an image here: </a:t>
            </a:r>
            <a:br>
              <a:rPr lang="en-US" dirty="0"/>
            </a:br>
            <a:r>
              <a:rPr lang="en-US" dirty="0"/>
              <a:t>Click the icon and select Brand Pictures, </a:t>
            </a:r>
            <a:br>
              <a:rPr lang="en-US" dirty="0"/>
            </a:br>
            <a:r>
              <a:rPr lang="en-US" dirty="0"/>
              <a:t>or insert a file from your computer.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 image can then be scaled within </a:t>
            </a:r>
            <a:br>
              <a:rPr lang="en-US" dirty="0"/>
            </a:br>
            <a:r>
              <a:rPr lang="en-US" dirty="0"/>
              <a:t>the frame by using the Crop feature in </a:t>
            </a:r>
            <a:br>
              <a:rPr lang="en-US" dirty="0"/>
            </a:br>
            <a:r>
              <a:rPr lang="en-US" dirty="0"/>
              <a:t>the Picture Format tab of the ribbon.</a:t>
            </a:r>
            <a:br>
              <a:rPr lang="en-US" dirty="0"/>
            </a:br>
            <a:r>
              <a:rPr lang="en-US" dirty="0"/>
              <a:t>_______________________________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1CC83E6-E70E-43EE-817C-4F68FB75EFD9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FFF0-7218-4B33-8DFC-E37157D9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8323" y="555585"/>
            <a:ext cx="5615354" cy="5614274"/>
          </a:xfrm>
          <a:prstGeom prst="ellipse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key statement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931D2-AD7B-454A-86A6-EA48B20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FD97D-3F39-4649-B10A-ECD97F37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213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BF9FC5-73CA-47D5-891A-42CBDE79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98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2344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8B27A-10B7-4200-88E7-16263562F97B}"/>
              </a:ext>
            </a:extLst>
          </p:cNvPr>
          <p:cNvSpPr txBox="1"/>
          <p:nvPr userDrawn="1"/>
        </p:nvSpPr>
        <p:spPr>
          <a:xfrm>
            <a:off x="419100" y="4864100"/>
            <a:ext cx="9156700" cy="10287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Confidentiality</a:t>
            </a:r>
            <a:r>
              <a:rPr lang="en-US" sz="1200" b="1" spc="-10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b="1" spc="-5">
                <a:solidFill>
                  <a:schemeClr val="tx1"/>
                </a:solidFill>
                <a:latin typeface="+mn-lt"/>
                <a:cs typeface="Arial"/>
              </a:rPr>
              <a:t>Notice</a:t>
            </a:r>
            <a:endParaRPr lang="en-US" sz="1200">
              <a:solidFill>
                <a:schemeClr val="tx1"/>
              </a:solidFill>
              <a:latin typeface="+mn-lt"/>
              <a:cs typeface="Arial"/>
            </a:endParaRPr>
          </a:p>
          <a:p>
            <a:pPr marL="26670" marR="5080">
              <a:lnSpc>
                <a:spcPct val="100000"/>
              </a:lnSpc>
              <a:spcBef>
                <a:spcPts val="780"/>
              </a:spcBef>
            </a:pP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private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may contain confidential and proprietary information.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If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have received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error, please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notify us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and remove 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from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your system and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note that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you must not copy,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distribute or take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action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in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reliance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on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it.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Any unauthorized use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or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disclosure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the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contents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of this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file is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not permitted and may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be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unlawful. AstraZeneca PLC, </a:t>
            </a:r>
            <a:r>
              <a:rPr lang="en-US" sz="1200">
                <a:solidFill>
                  <a:schemeClr val="tx1"/>
                </a:solidFill>
                <a:latin typeface="+mn-lt"/>
                <a:cs typeface="Arial"/>
              </a:rPr>
              <a:t>1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Francis Crick Avenue, Cambridge Biomedical </a:t>
            </a:r>
            <a:r>
              <a:rPr lang="en-US" sz="1200" spc="15">
                <a:solidFill>
                  <a:schemeClr val="tx1"/>
                </a:solidFill>
                <a:latin typeface="+mn-lt"/>
                <a:cs typeface="Arial"/>
              </a:rPr>
              <a:t>Campus, 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Cambridge, CB2 0AA, UK, </a:t>
            </a:r>
            <a:r>
              <a:rPr lang="en-US" sz="1200" spc="5">
                <a:solidFill>
                  <a:schemeClr val="tx1"/>
                </a:solidFill>
                <a:latin typeface="+mn-lt"/>
                <a:cs typeface="Arial"/>
              </a:rPr>
              <a:t>T: </a:t>
            </a:r>
            <a:r>
              <a:rPr lang="en-US" sz="1200" spc="10">
                <a:solidFill>
                  <a:schemeClr val="tx1"/>
                </a:solidFill>
                <a:latin typeface="+mn-lt"/>
                <a:cs typeface="Arial"/>
              </a:rPr>
              <a:t>+44(0)203 749 5000,</a:t>
            </a:r>
            <a:r>
              <a:rPr lang="en-US" sz="1200" spc="85">
                <a:solidFill>
                  <a:schemeClr val="tx1"/>
                </a:solidFill>
                <a:latin typeface="+mn-lt"/>
                <a:cs typeface="Arial"/>
              </a:rPr>
              <a:t> </a:t>
            </a:r>
            <a:r>
              <a:rPr lang="en-US" sz="1200" u="none" spc="10">
                <a:solidFill>
                  <a:schemeClr val="tx1"/>
                </a:solidFill>
                <a:latin typeface="+mn-lt"/>
                <a:cs typeface="Arial"/>
              </a:rPr>
              <a:t>www.astrazeneca.com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50B5-01B2-430D-BF92-6E5CD933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C10CA0-7F28-40CE-9633-59C6800E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25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ECAD-8B22-78DF-A618-2B3A66500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2069-CA8B-63FD-49E2-4F6A9014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5D322-BE5C-4C4A-476A-F5D47458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51A6-2084-BDEB-9757-E26439F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B3AF-43EE-D525-DBA0-DEC7A11C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22DA5D-EC7E-40C3-8862-3E3748AD6C3A}"/>
              </a:ext>
            </a:extLst>
          </p:cNvPr>
          <p:cNvSpPr txBox="1">
            <a:spLocks/>
          </p:cNvSpPr>
          <p:nvPr userDrawn="1"/>
        </p:nvSpPr>
        <p:spPr>
          <a:xfrm>
            <a:off x="1257304" y="769811"/>
            <a:ext cx="9677394" cy="531837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9600" dirty="0"/>
              <a:t>Do not use layouts</a:t>
            </a:r>
            <a:br>
              <a:rPr lang="en-US" sz="9600" dirty="0"/>
            </a:br>
            <a:r>
              <a:rPr lang="en-US" sz="9600" dirty="0"/>
              <a:t>in this section appearing after this point. </a:t>
            </a:r>
          </a:p>
        </p:txBody>
      </p:sp>
      <p:sp>
        <p:nvSpPr>
          <p:cNvPr id="4" name="DO NOT DELETE (BRANDIN)">
            <a:extLst>
              <a:ext uri="{FF2B5EF4-FFF2-40B4-BE49-F238E27FC236}">
                <a16:creationId xmlns:a16="http://schemas.microsoft.com/office/drawing/2014/main" id="{69877D48-052F-814D-ACE8-304F09202645}"/>
              </a:ext>
            </a:extLst>
          </p:cNvPr>
          <p:cNvSpPr/>
          <p:nvPr userDrawn="1"/>
        </p:nvSpPr>
        <p:spPr>
          <a:xfrm>
            <a:off x="152400" y="1524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dirty="0" err="1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4918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7E10A-38D6-4863-912E-6D5F687AA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336F-5C55-4799-B979-4C41D1E07B98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EF7E-B09B-4A2C-985F-CFE3AB88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EAD59-00D2-4096-BFF1-5C705756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025EB-4964-4A83-A931-43B41183A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65558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29764-1ED4-4978-A2BD-4C271268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912C-8D00-43F7-B5FA-9E9CB4871F7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F0CA7-302B-4BB7-9434-0138EA2C7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D2DD9-D46C-49C7-B895-83692F9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37A04-FF53-437F-AD12-83605BD9F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20617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53028-1BF0-42DB-9ACE-67EDF6E2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DBE6-800A-471D-9538-23905BB1D422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34EC0-9279-4E74-BF3D-C1C55908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5E5A-D8A6-4B7F-B7E5-C007B1BF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692F7-368E-4093-BF6F-5F38062C3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499725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B37250-FBFE-4D74-888E-5DDEFEE7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5C57-205E-4388-8196-89A7FDA2EEB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94EDBD-425D-4DB0-B253-92BB2263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94B050-3D62-4E42-BCC5-CB14DB82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114CD-0C7B-4D31-9C4E-308409282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33310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99DF1B-0213-4C2E-A4EB-CD4E9D3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98AC-4BFC-4B9E-AC6E-E5560B08C525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E9BED5-245E-406C-A833-4E1F214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ED8E311-A5A6-4F5E-A4A3-91F206D0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BCB8-50A9-47AA-828D-4B4F78EB5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0821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50B635-8B70-42D2-BE0A-01460ED5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FB1B-9873-4B71-9A29-D70DBE7BCB77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002A61-0BA8-4CC1-8191-62453455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363F1D-A5AB-44E8-968A-1418718C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D67B-B61A-4D45-B9F6-9898345F0E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11719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30DBD0-50A1-49FE-B7CF-30BCDEF4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D758E-A150-41BC-A1A2-2EEEE0F22B3F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B4E6DF-AC03-465B-AAD5-0469FC32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1AAC29-0744-4B31-9FF8-1E889F10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4D44D-ED71-4034-B55B-60E6C0B4C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5171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BE67B8D-29B4-4486-B4B6-3F2D512B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945FB-C3FA-4AE8-B79B-1214177FA58D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0538FD-2D2A-4FE9-8A82-02659AED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78078C-C9DE-4A96-844B-0C1D5B1B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26EA-AD37-47D7-B2DE-525FD616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60996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6306C5-DD40-4D7E-9199-C882B745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B896-1914-42D6-8079-CFE24A89DDB2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D5FB36-5959-48ED-B649-5743380E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8D0BAA-6610-4DE9-9997-6C7B550F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72ED4-9E6A-4416-A0A0-6A0BC5571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2000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94E1-C330-981B-BBEB-18E289002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D5078-7E76-F46F-C439-6991DE71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1066-9784-FA27-F228-A7424D77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947C8-D75C-784C-536A-7D98DB53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7CFB-A715-D2FE-3F5B-5F985D98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5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DD91C-0E03-42B8-82D8-0B5ABA02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C0F6-84F4-4BFA-8666-F101BFE25453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FF256-FA45-42F0-8EFC-F4C93A55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B88A-F545-4E65-898C-41C39A5C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BA24-30FC-44BA-AC3D-59D067A64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6207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AB3E4-4023-4D32-B964-E10B49D5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5F55-DCE6-41F6-8B72-1D030C2CBA59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E964B-7177-47FF-8CAC-034A89E1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4D1CE-B807-4B33-8C01-F7954516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40435-96E5-42E9-8455-514A899183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01248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51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6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72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708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91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1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60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0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56B2-1989-8D39-B837-A7C26D5E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AE284-EAFB-C05F-6FAA-023F2043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B7087-C7E4-7C0D-4F2F-452406138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8881A-16E1-6C05-D7F6-22594EB34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A1218-6F86-96F0-374B-F1E966A8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EA595-3EC6-6216-B220-E9E3AF599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4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64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55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076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67F60-A5F2-45DA-A2B1-1EE978E62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8385" y="3721100"/>
            <a:ext cx="11804649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01724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839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35511-7135-4EC6-AAEB-F542033A5C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8385" y="4406900"/>
            <a:ext cx="11804649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35594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74141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79807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6CA19-3548-4D1E-BB28-39A0F1ADC5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3747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D2F6E-F1C2-4CDB-AA73-0A6275F1A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1115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E746-31D6-887A-7F8F-74271AB5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4BE75-E0C9-D590-41A3-4412638D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2F5BD-64B0-E888-6B43-84AF4285F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A1503-01EB-4045-8E61-7E2B2AF70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94060-CA86-6EB2-33D3-63FCDD6D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0BFB5C-660D-1129-9B2B-A5ECF0CB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1D27-0BDD-1CC8-BA13-EAFDC8E6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A9FAA-A449-63B4-864C-E96AAC3E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44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9371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24805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8659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5065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31803" y="1339982"/>
            <a:ext cx="11326284" cy="524986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 marL="1341438" indent="-290513">
              <a:spcAft>
                <a:spcPts val="600"/>
              </a:spcAft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8A6122-965F-4EAE-A336-15A5E4A1F6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xfrm>
            <a:off x="812801" y="6583860"/>
            <a:ext cx="10962217" cy="247650"/>
          </a:xfrm>
        </p:spPr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4269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 marL="1341438" indent="-296863">
              <a:buFont typeface="Arial" pitchFamily="34" charset="0"/>
              <a:buChar char="•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17" y="6624638"/>
            <a:ext cx="2844800" cy="476250"/>
          </a:xfr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SzPct val="120000"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24F9C8-8B23-40F9-8E30-4ACF99DF90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812800" y="6664942"/>
            <a:ext cx="10566400" cy="261938"/>
          </a:xfrm>
        </p:spPr>
        <p:txBody>
          <a:bodyPr/>
          <a:lstStyle>
            <a:lvl1pPr algn="ct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 3" pitchFamily="18" charset="2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15932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942F-CF35-5370-6F31-4781F08E5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F93A3-DF9E-DFEF-5F8A-B430976A5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CDEA-E335-F40F-CACF-CE8B0A16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0C951-423D-D71A-4CBC-312D561B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09EFF-9C37-32BE-EE52-34792C13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2985583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7EE84-E666-FF72-5501-096E2750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52B2-E590-738F-1528-CDE0D12A6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9CDC-248A-6C95-8D6E-A81DA7AB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BCAA-BA54-BF5C-5DD9-E3168910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A81-244E-1178-2557-4CE4C934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641302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1D74A-2149-6CDE-285A-7211C00B9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5E066-6D75-94CA-58B1-0426C153A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D1C6F-97D9-0783-10EC-E56E4C0D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878E6-10AE-43B7-DA97-3719F989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8BC1-A59C-B357-C461-A7FADFA5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680684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030A7-E104-5762-212C-3C1A4505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0D5A-25D2-36D9-87AD-7D565827A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1A198-C754-CF42-5C6D-09A1DACA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A522-E263-75E2-052B-0E5A92A1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6A1027-D622-45DA-5ECD-48C6CE9B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7B7AA-3183-FE78-E2E6-2C73AC41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239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E622-0B25-6F3C-964D-C28BED8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BF680-9473-AEFD-3D48-72BED98E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DA24E-5CD9-CF69-0688-06C00648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8A10-9446-A229-A4FF-A67CFD18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69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13D0-E5B3-5613-5989-92B30661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8D664-897E-06CB-9AC3-90B878A5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58852-0ABD-F4D4-C087-5BE39D580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DE07-64C8-F287-5C46-0BBFC1A16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D0942-F32A-BCD4-A45A-6997353D7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AC0AE-1C29-94BF-CE72-D976C776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C1C91C-4B3E-7E2A-87DD-D5A2698B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1D554-D0F0-4F78-6177-EED80582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734784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8DEC-3E45-DCC7-029C-2F53666D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D5BCA-D717-FFAB-D0EF-4450EB13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A20C8-F38A-4FA8-1BDA-451B75C6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EC2EC-0C9F-9156-F3BD-58663C8E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580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8C099-653D-AD1D-B5B3-42736BDD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C4BF9-D523-0CD8-34E4-B6024FA6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31C2-9627-71AC-BF8D-9301BE0C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09614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80F1-ED13-9D09-8743-93DADB784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0A05-AD1B-7EB0-7A44-5C4F9BA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2BFD3-D3B0-2588-4AB3-373F9609D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46A15-C601-4AD5-69A1-90DFA0EF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F5796-D5C7-660D-4B4F-517602A8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63C49-866E-3683-6C65-2E9CDD03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4401972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1888-AEE5-7B21-F3C7-833A42C1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D81B7-C4ED-3FEB-47BE-3505FF750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33D5D-E719-0EB9-7C30-AD32228C7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DEC1-AC99-BD8E-0150-9389F2C2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F231E-EF47-542C-D3D9-01E89242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96EA1-FA78-89CA-D960-DA18B8E9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31497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552D-3CD6-53F4-4F07-1DC096FD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DACF6-3A4F-56DB-EFAB-FBA1014E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E48ED-C3F9-A04D-F4A9-3A738D08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F5C6-1625-BDDD-607B-5CBD560D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E5B4B-9D3C-51B4-FB32-29D159B9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307882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6DF79-6CCD-17B8-D72B-8DE042538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1F9D7-AD63-F5CB-6BF8-048572A72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1CC7-0005-93B9-CD77-5528D531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0170E-5013-9282-4B99-F178280F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9531C-0333-8BA3-4779-9CA7CE78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22496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 marL="1341438" indent="-296863">
              <a:buFont typeface="Arial" pitchFamily="34" charset="0"/>
              <a:buChar char="•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17" y="6624638"/>
            <a:ext cx="2844800" cy="476250"/>
          </a:xfr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SzPct val="120000"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24F9C8-8B23-40F9-8E30-4ACF99DF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812800" y="6664942"/>
            <a:ext cx="10566400" cy="261938"/>
          </a:xfrm>
        </p:spPr>
        <p:txBody>
          <a:bodyPr/>
          <a:lstStyle>
            <a:lvl1pPr algn="ct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 3" pitchFamily="18" charset="2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5656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88385" y="3721100"/>
            <a:ext cx="11804649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1" y="2130433"/>
            <a:ext cx="11328400" cy="1470025"/>
          </a:xfrm>
        </p:spPr>
        <p:txBody>
          <a:bodyPr anchor="b"/>
          <a:lstStyle>
            <a:lvl1pPr algn="ctr">
              <a:defRPr smtClean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1" y="3886201"/>
            <a:ext cx="11328400" cy="400110"/>
          </a:xfrm>
        </p:spPr>
        <p:txBody>
          <a:bodyPr/>
          <a:lstStyle>
            <a:lvl1pPr marL="0" indent="0" algn="ctr">
              <a:buNone/>
              <a:defRPr smtClean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20501" y="6584950"/>
            <a:ext cx="571500" cy="32543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067F60-A5F2-45DA-A2B1-1EE978E6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3"/>
          </p:nvPr>
        </p:nvSpPr>
        <p:spPr>
          <a:xfrm>
            <a:off x="812801" y="6583860"/>
            <a:ext cx="10962217" cy="247650"/>
          </a:xfrm>
        </p:spPr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64975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431803" y="1339982"/>
            <a:ext cx="11326284" cy="5249862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 marL="1341438" indent="-290513">
              <a:spcAft>
                <a:spcPts val="600"/>
              </a:spcAft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067F60-A5F2-45DA-A2B1-1EE978E6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3"/>
          </p:nvPr>
        </p:nvSpPr>
        <p:spPr>
          <a:xfrm>
            <a:off x="812801" y="6583860"/>
            <a:ext cx="10962217" cy="247650"/>
          </a:xfrm>
        </p:spPr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5598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1D698-A3AB-8DED-2633-09B19632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6DDD2D-5CF1-C0BF-A6B6-212AA423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994DA-3928-7AAE-5B01-63CC0D24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4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188385" y="4406900"/>
            <a:ext cx="11804649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37381"/>
            <a:ext cx="10363200" cy="1362075"/>
          </a:xfrm>
        </p:spPr>
        <p:txBody>
          <a:bodyPr anchor="t"/>
          <a:lstStyle>
            <a:lvl1pPr algn="l">
              <a:defRPr sz="28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968691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F35511-7135-4EC6-AAEB-F542033A5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7297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31802" y="1340168"/>
            <a:ext cx="5552017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6206069" y="1340168"/>
            <a:ext cx="5552017" cy="52498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2A3EB6-FB85-4691-997E-DE29279DA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>
          <a:xfrm>
            <a:off x="849195" y="6426200"/>
            <a:ext cx="10566400" cy="261938"/>
          </a:xfrm>
        </p:spPr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07547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F6CA19-3548-4D1E-BB28-39A0F1ADC5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812800" y="6473870"/>
            <a:ext cx="10566400" cy="261938"/>
          </a:xfrm>
        </p:spPr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1181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7D2F6E-F1C2-4CDB-AA73-0A6275F1A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694491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 marL="1341438" indent="-296863">
              <a:buFont typeface="Arial" pitchFamily="34" charset="0"/>
              <a:buChar char="•"/>
              <a:defRPr sz="20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08017" y="6624638"/>
            <a:ext cx="2844800" cy="476250"/>
          </a:xfr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SzPct val="120000"/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24F9C8-8B23-40F9-8E30-4ACF99DF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812800" y="6664942"/>
            <a:ext cx="10566400" cy="261938"/>
          </a:xfrm>
        </p:spPr>
        <p:txBody>
          <a:bodyPr/>
          <a:lstStyle>
            <a:lvl1pPr algn="ctr" eaLnBrk="0" fontAlgn="auto" hangingPunct="0">
              <a:spcBef>
                <a:spcPct val="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 3" pitchFamily="18" charset="2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01715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2800" y="6655417"/>
            <a:ext cx="10566400" cy="476250"/>
          </a:xfrm>
        </p:spPr>
        <p:txBody>
          <a:bodyPr/>
          <a:lstStyle>
            <a:lvl1pPr fontAlgn="auto">
              <a:spcBef>
                <a:spcPct val="20000"/>
              </a:spcBef>
              <a:buSzPct val="120000"/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108017" y="6624638"/>
            <a:ext cx="2844800" cy="476250"/>
          </a:xfr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SzPct val="120000"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AC85C3-8FCA-4160-95B6-D8C60BFE2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35463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2800" y="6655417"/>
            <a:ext cx="10566400" cy="476250"/>
          </a:xfrm>
        </p:spPr>
        <p:txBody>
          <a:bodyPr/>
          <a:lstStyle>
            <a:lvl1pPr fontAlgn="auto">
              <a:spcBef>
                <a:spcPct val="20000"/>
              </a:spcBef>
              <a:buSzPct val="120000"/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9108017" y="6624638"/>
            <a:ext cx="2844800" cy="476250"/>
          </a:xfrm>
        </p:spPr>
        <p:txBody>
          <a:bodyPr/>
          <a:lstStyle>
            <a:lvl1pPr fontAlgn="auto">
              <a:spcBef>
                <a:spcPct val="20000"/>
              </a:spcBef>
              <a:spcAft>
                <a:spcPts val="0"/>
              </a:spcAft>
              <a:buSzPct val="120000"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B3819A-5FE8-4403-8449-61451E485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35261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184676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581041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875220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9FE7-7173-E3E0-38FB-3DDC9746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205A-28B6-F653-391B-D22177C6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F90F1-A966-2E64-C6AB-577162255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19ACB-ACC5-BB51-3EE6-46DA2DEB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04005-2A9F-CF3A-E4D2-3CF12334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6DA7C-42F8-5DF0-8771-52FD37FB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128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6517" y="6402389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7551" y="6402388"/>
            <a:ext cx="5334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F040-2976-479E-A7FC-AC0E08959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04405"/>
      </p:ext>
    </p:extLst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6517" y="6402389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7551" y="6402388"/>
            <a:ext cx="5334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F040-2976-479E-A7FC-AC0E08959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3018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C0FE2-1530-835D-10A1-DCD1886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B43C42-B126-108F-FA07-AB81A665D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2D1AF-B99C-5DBF-5A9F-7BCB29EBF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BCD97-EC23-ECF9-3295-C84F8F2B0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6A9F7-4EDD-4D63-7C20-0C418F62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D3658-6828-62BA-E690-B43BD119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C278B-F884-6180-61F1-103B5941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C4D0F-D0C6-14C5-7056-76EAE0BDD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05FF-B81A-993C-E7BB-DAF127E94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CC8C-9E55-4927-8B1D-CB2145EEE8E1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3F89-125E-960B-2287-C64C45917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9EF4-7241-BA1C-4B2B-05E879700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D29F-815C-4379-ABD7-D62042CF2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6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884D0-6C0A-4957-A521-E7AECDD8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7" y="404812"/>
            <a:ext cx="11376025" cy="100742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enter title here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F6B2-FAF9-4D08-B8BD-F2646AEF3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37663" y="6456258"/>
            <a:ext cx="1279358" cy="309145"/>
          </a:xfrm>
          <a:prstGeom prst="rect">
            <a:avLst/>
          </a:prstGeom>
        </p:spPr>
        <p:txBody>
          <a:bodyPr vert="horz" lIns="91440" tIns="45720" rIns="9144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0E024-D0BA-4349-981A-F74D8D61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56258"/>
            <a:ext cx="407988" cy="309145"/>
          </a:xfrm>
          <a:prstGeom prst="rect">
            <a:avLst/>
          </a:prstGeom>
        </p:spPr>
        <p:txBody>
          <a:bodyPr vert="horz" lIns="0" tIns="0" rIns="0" bIns="72000" rtlCol="0" anchor="b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</a:lstStyle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611C7859-08D9-4DAD-BB25-DD22F6761BE3}"/>
              </a:ext>
            </a:extLst>
          </p:cNvPr>
          <p:cNvSpPr txBox="1">
            <a:spLocks/>
          </p:cNvSpPr>
          <p:nvPr/>
        </p:nvSpPr>
        <p:spPr>
          <a:xfrm>
            <a:off x="11597151" y="6303999"/>
            <a:ext cx="294812" cy="355098"/>
          </a:xfrm>
          <a:prstGeom prst="rect">
            <a:avLst/>
          </a:pr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445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2547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248C0A-0C4B-4F9E-B86F-C76D9802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57338"/>
            <a:ext cx="11376025" cy="463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add text here. </a:t>
            </a:r>
            <a:br>
              <a:rPr lang="en-US" dirty="0"/>
            </a:br>
            <a:r>
              <a:rPr lang="en-US" dirty="0"/>
              <a:t>When pasting copy from other slides, be sure to use the Paste and Match Formatting shortcut (</a:t>
            </a:r>
            <a:r>
              <a:rPr lang="en-US" dirty="0" err="1"/>
              <a:t>Cmd</a:t>
            </a:r>
            <a:r>
              <a:rPr lang="en-US" dirty="0"/>
              <a:t> + Option + Shift + V).</a:t>
            </a:r>
            <a:br>
              <a:rPr lang="en-US" dirty="0"/>
            </a:br>
            <a:r>
              <a:rPr lang="en-US" dirty="0"/>
              <a:t>To increase bullet level, select your text and press Tab.</a:t>
            </a:r>
            <a:br>
              <a:rPr lang="en-US" dirty="0"/>
            </a:br>
            <a:r>
              <a:rPr lang="en-US" dirty="0"/>
              <a:t>To decrease bullet level, select your bullet text and press Shift + Tab.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1907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tabLst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C35EA4"/>
          </p15:clr>
        </p15:guide>
        <p15:guide id="2" pos="7423">
          <p15:clr>
            <a:srgbClr val="C35EA4"/>
          </p15:clr>
        </p15:guide>
        <p15:guide id="3" orient="horz" pos="3906">
          <p15:clr>
            <a:srgbClr val="C35EA4"/>
          </p15:clr>
        </p15:guide>
        <p15:guide id="4" orient="horz" pos="255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1">
            <a:extLst>
              <a:ext uri="{FF2B5EF4-FFF2-40B4-BE49-F238E27FC236}">
                <a16:creationId xmlns:a16="http://schemas.microsoft.com/office/drawing/2014/main" id="{24874745-DCB8-400F-AB5F-B798869D21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E30F60F6-EFE3-4D63-8210-44D1F44D4E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61227-B218-4468-92D2-6404564BA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1056F3-E328-4ADC-BBA3-E93850D6A24C}" type="datetimeFigureOut">
              <a:rPr lang="en-US"/>
              <a:pPr>
                <a:defRPr/>
              </a:pPr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B5B95-5AC8-4D43-9545-B25A99569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651C-86C6-456A-B4B6-759D6F3E5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2EF108E6-69AB-4C85-9E96-4A66CFCF9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9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wipe dir="r"/>
  </p:transition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C34A-67D7-49A6-B998-1714B5DD9701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71CB-A5F1-4A84-83B3-3AF4DBEF70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8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1E01D-DF0B-4085-9D12-30E07CC8A8C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3/15/2024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t>Strictly confidential. Proprietary information of Novartis. For internal use ONLY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B68A2-D689-461E-A0E5-1B05D3C8E18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 spd="med">
    <p:wipe dir="r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38C19-98E0-949C-51D9-AEE343689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5A026-0C09-FF14-771E-D89CF18CF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E8DBF-0221-E771-7753-37B2AB1CE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25039-C510-4105-BFA1-5AE8554D8078}" type="datetimeFigureOut">
              <a:rPr lang="en-KE" smtClean="0"/>
              <a:t>03/15/2024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22FB1-DCF2-A55D-4513-8BF90E307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752FB-43BA-9970-C451-200F4FE67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9D45-C900-4964-B35C-54E14AE0B955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8734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158751"/>
            <a:ext cx="11326284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1243013"/>
            <a:ext cx="11804651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344614"/>
            <a:ext cx="11326284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0501" y="6584950"/>
            <a:ext cx="5715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rgbClr val="FFFFFF"/>
                </a:solidFill>
                <a:latin typeface="Arial" charset="0"/>
                <a:cs typeface="Arial" charset="0"/>
                <a:sym typeface="Wingdings 3" pitchFamily="18" charset="2"/>
              </a:defRPr>
            </a:lvl1pPr>
          </a:lstStyle>
          <a:p>
            <a:pPr>
              <a:defRPr/>
            </a:pPr>
            <a:fld id="{927B68A2-D689-461E-A0E5-1B05D3C8E1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800" y="6610350"/>
            <a:ext cx="10566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spcAft>
                <a:spcPct val="0"/>
              </a:spcAft>
              <a:buFontTx/>
              <a:buNone/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Wingdings 3" pitchFamily="18" charset="2"/>
              </a:defRPr>
            </a:lvl1pPr>
          </a:lstStyle>
          <a:p>
            <a:pPr>
              <a:defRPr/>
            </a:pPr>
            <a:r>
              <a:rPr lang="en-GB" dirty="0"/>
              <a:t>Strictly confidential. Proprietary information of Novartis. For 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247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ransition spd="med">
    <p:wipe dir="r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20663" indent="-220663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25463" indent="-296863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 b="1">
          <a:solidFill>
            <a:schemeClr val="tx1"/>
          </a:solidFill>
          <a:latin typeface="+mn-lt"/>
          <a:cs typeface="+mn-cs"/>
        </a:defRPr>
      </a:lvl2pPr>
      <a:lvl3pPr marL="754063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036638" indent="-282575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 b="1">
          <a:solidFill>
            <a:schemeClr val="tx1"/>
          </a:solidFill>
          <a:latin typeface="+mn-lt"/>
          <a:cs typeface="+mn-cs"/>
        </a:defRPr>
      </a:lvl4pPr>
      <a:lvl5pPr marL="1058863" indent="-3048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‒"/>
        <a:defRPr sz="2000" b="1">
          <a:solidFill>
            <a:schemeClr val="tx1"/>
          </a:solidFill>
          <a:latin typeface="+mn-lt"/>
          <a:cs typeface="+mn-cs"/>
        </a:defRPr>
      </a:lvl5pPr>
      <a:lvl6pPr marL="2913063" indent="-284163" algn="l" rtl="0" fontAlgn="base">
        <a:spcBef>
          <a:spcPct val="0"/>
        </a:spcBef>
        <a:spcAft>
          <a:spcPct val="50000"/>
        </a:spcAft>
        <a:buFont typeface="Symbol" pitchFamily="18" charset="2"/>
        <a:buChar char="·"/>
        <a:defRPr sz="2200" b="1">
          <a:solidFill>
            <a:schemeClr val="tx1"/>
          </a:solidFill>
          <a:latin typeface="+mn-lt"/>
          <a:cs typeface="+mn-cs"/>
        </a:defRPr>
      </a:lvl6pPr>
      <a:lvl7pPr marL="3370263" indent="-284163" algn="l" rtl="0" fontAlgn="base">
        <a:spcBef>
          <a:spcPct val="0"/>
        </a:spcBef>
        <a:spcAft>
          <a:spcPct val="50000"/>
        </a:spcAft>
        <a:buFont typeface="Symbol" pitchFamily="18" charset="2"/>
        <a:buChar char="·"/>
        <a:defRPr sz="2200" b="1">
          <a:solidFill>
            <a:schemeClr val="tx1"/>
          </a:solidFill>
          <a:latin typeface="+mn-lt"/>
          <a:cs typeface="+mn-cs"/>
        </a:defRPr>
      </a:lvl7pPr>
      <a:lvl8pPr marL="3827463" indent="-284163" algn="l" rtl="0" fontAlgn="base">
        <a:spcBef>
          <a:spcPct val="0"/>
        </a:spcBef>
        <a:spcAft>
          <a:spcPct val="50000"/>
        </a:spcAft>
        <a:buFont typeface="Symbol" pitchFamily="18" charset="2"/>
        <a:buChar char="·"/>
        <a:defRPr sz="2200" b="1">
          <a:solidFill>
            <a:schemeClr val="tx1"/>
          </a:solidFill>
          <a:latin typeface="+mn-lt"/>
          <a:cs typeface="+mn-cs"/>
        </a:defRPr>
      </a:lvl8pPr>
      <a:lvl9pPr marL="4284663" indent="-284163" algn="l" rtl="0" fontAlgn="base">
        <a:spcBef>
          <a:spcPct val="0"/>
        </a:spcBef>
        <a:spcAft>
          <a:spcPct val="50000"/>
        </a:spcAft>
        <a:buFont typeface="Symbol" pitchFamily="18" charset="2"/>
        <a:buChar char="·"/>
        <a:defRPr sz="22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aralliance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s://www.ncbi.nlm.nih.gov/pmc/articles/PMC4045264/#b15-vhrm-10-319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110E-99BB-D7FE-9DF7-03112154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612796" cy="153138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Oral therapy in patients with type 2 diabetes during Fasting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A8A08-7F81-865E-F2AF-466597174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726" y="2852530"/>
            <a:ext cx="9894404" cy="32699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By </a:t>
            </a:r>
          </a:p>
          <a:p>
            <a:r>
              <a:rPr lang="en-US" b="1" dirty="0"/>
              <a:t>Dr Ahmed Reja</a:t>
            </a:r>
          </a:p>
          <a:p>
            <a:r>
              <a:rPr lang="en-US" b="1" dirty="0"/>
              <a:t>Department of Internal Medicine, School of Medicine, </a:t>
            </a:r>
          </a:p>
          <a:p>
            <a:r>
              <a:rPr lang="en-US" b="1" dirty="0"/>
              <a:t>College of Health Sciences, Addis Ababa University</a:t>
            </a:r>
          </a:p>
          <a:p>
            <a:endParaRPr lang="en-US" dirty="0"/>
          </a:p>
          <a:p>
            <a:r>
              <a:rPr lang="en-US" sz="2600" b="1" dirty="0">
                <a:solidFill>
                  <a:srgbClr val="C00000"/>
                </a:solidFill>
              </a:rPr>
              <a:t>Society for Endocrinology &amp; Metabolism of Ethiopia, 2</a:t>
            </a:r>
            <a:r>
              <a:rPr lang="en-US" sz="2600" b="1" baseline="30000" dirty="0">
                <a:solidFill>
                  <a:srgbClr val="C00000"/>
                </a:solidFill>
              </a:rPr>
              <a:t>nd</a:t>
            </a:r>
            <a:r>
              <a:rPr lang="en-US" sz="2600" b="1" dirty="0">
                <a:solidFill>
                  <a:srgbClr val="C00000"/>
                </a:solidFill>
              </a:rPr>
              <a:t> Annual Conference</a:t>
            </a:r>
          </a:p>
          <a:p>
            <a:pPr algn="r"/>
            <a:endParaRPr lang="en-US" dirty="0"/>
          </a:p>
          <a:p>
            <a:pPr algn="r"/>
            <a:r>
              <a:rPr lang="en-US" b="1" dirty="0"/>
              <a:t>Sheraton Addis, March 7, 2024</a:t>
            </a:r>
          </a:p>
        </p:txBody>
      </p:sp>
    </p:spTree>
    <p:extLst>
      <p:ext uri="{BB962C8B-B14F-4D97-AF65-F5344CB8AC3E}">
        <p14:creationId xmlns:p14="http://schemas.microsoft.com/office/powerpoint/2010/main" val="378254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3251"/>
            <a:ext cx="8229600" cy="71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fast or not to fast</a:t>
            </a:r>
          </a:p>
        </p:txBody>
      </p:sp>
      <p:sp>
        <p:nvSpPr>
          <p:cNvPr id="219139" name="Oval 4"/>
          <p:cNvSpPr>
            <a:spLocks noChangeArrowheads="1"/>
          </p:cNvSpPr>
          <p:nvPr/>
        </p:nvSpPr>
        <p:spPr bwMode="auto">
          <a:xfrm>
            <a:off x="4911674" y="1382385"/>
            <a:ext cx="3200400" cy="297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40" name="Oval 5"/>
          <p:cNvSpPr>
            <a:spLocks noChangeArrowheads="1"/>
          </p:cNvSpPr>
          <p:nvPr/>
        </p:nvSpPr>
        <p:spPr bwMode="auto">
          <a:xfrm>
            <a:off x="7533190" y="1382385"/>
            <a:ext cx="3124200" cy="2590800"/>
          </a:xfrm>
          <a:prstGeom prst="ellipse">
            <a:avLst/>
          </a:prstGeom>
          <a:noFill/>
          <a:ln w="57150">
            <a:solidFill>
              <a:srgbClr val="FFAA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41" name="Oval 6"/>
          <p:cNvSpPr>
            <a:spLocks noChangeArrowheads="1"/>
          </p:cNvSpPr>
          <p:nvPr/>
        </p:nvSpPr>
        <p:spPr bwMode="auto">
          <a:xfrm>
            <a:off x="6367035" y="2830185"/>
            <a:ext cx="3048000" cy="3048000"/>
          </a:xfrm>
          <a:prstGeom prst="ellipse">
            <a:avLst/>
          </a:prstGeom>
          <a:noFill/>
          <a:ln w="57150">
            <a:solidFill>
              <a:srgbClr val="14BC3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143" name="Text Box 8"/>
          <p:cNvSpPr txBox="1">
            <a:spLocks noChangeArrowheads="1"/>
          </p:cNvSpPr>
          <p:nvPr/>
        </p:nvSpPr>
        <p:spPr bwMode="auto">
          <a:xfrm>
            <a:off x="5609706" y="2112182"/>
            <a:ext cx="12410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Person</a:t>
            </a:r>
          </a:p>
        </p:txBody>
      </p:sp>
      <p:sp>
        <p:nvSpPr>
          <p:cNvPr id="219144" name="Text Box 9"/>
          <p:cNvSpPr txBox="1">
            <a:spLocks noChangeArrowheads="1"/>
          </p:cNvSpPr>
          <p:nvPr/>
        </p:nvSpPr>
        <p:spPr bwMode="auto">
          <a:xfrm>
            <a:off x="7128923" y="4402465"/>
            <a:ext cx="14189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Medical</a:t>
            </a:r>
          </a:p>
        </p:txBody>
      </p:sp>
      <p:sp>
        <p:nvSpPr>
          <p:cNvPr id="219145" name="Text Box 10"/>
          <p:cNvSpPr txBox="1">
            <a:spLocks noChangeArrowheads="1"/>
          </p:cNvSpPr>
          <p:nvPr/>
        </p:nvSpPr>
        <p:spPr bwMode="auto">
          <a:xfrm>
            <a:off x="8547901" y="2154565"/>
            <a:ext cx="146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Religion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1136" y="1942904"/>
            <a:ext cx="3525324" cy="1964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800" b="1" dirty="0"/>
              <a:t>Individual Decision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800" b="1" dirty="0"/>
              <a:t>Religious Practice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800" b="1" dirty="0"/>
              <a:t>Medical Opinion</a:t>
            </a:r>
          </a:p>
        </p:txBody>
      </p:sp>
    </p:spTree>
    <p:extLst>
      <p:ext uri="{BB962C8B-B14F-4D97-AF65-F5344CB8AC3E}">
        <p14:creationId xmlns:p14="http://schemas.microsoft.com/office/powerpoint/2010/main" val="49004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Opportunities of Fasting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6085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Better lifestyle</a:t>
            </a:r>
          </a:p>
          <a:p>
            <a:pPr>
              <a:lnSpc>
                <a:spcPct val="150000"/>
              </a:lnSpc>
            </a:pPr>
            <a:r>
              <a:rPr lang="en-GB" b="1" dirty="0"/>
              <a:t>Weight loss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Smoking cessation</a:t>
            </a:r>
          </a:p>
          <a:p>
            <a:pPr>
              <a:lnSpc>
                <a:spcPct val="150000"/>
              </a:lnSpc>
            </a:pPr>
            <a:r>
              <a:rPr lang="en-GB" b="1" dirty="0"/>
              <a:t>Alcohol abstinence</a:t>
            </a:r>
          </a:p>
          <a:p>
            <a:pPr>
              <a:lnSpc>
                <a:spcPct val="150000"/>
              </a:lnSpc>
            </a:pPr>
            <a:r>
              <a:rPr lang="en-GB" b="1" dirty="0"/>
              <a:t>Better alliance between patient &amp; HCP</a:t>
            </a:r>
          </a:p>
          <a:p>
            <a:pPr>
              <a:lnSpc>
                <a:spcPct val="150000"/>
              </a:lnSpc>
            </a:pPr>
            <a:r>
              <a:rPr lang="en-GB" b="1" dirty="0"/>
              <a:t>Improved self management</a:t>
            </a:r>
          </a:p>
        </p:txBody>
      </p:sp>
    </p:spTree>
    <p:extLst>
      <p:ext uri="{BB962C8B-B14F-4D97-AF65-F5344CB8AC3E}">
        <p14:creationId xmlns:p14="http://schemas.microsoft.com/office/powerpoint/2010/main" val="32102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and green striped surface&#10;&#10;Description automatically generated">
            <a:extLst>
              <a:ext uri="{FF2B5EF4-FFF2-40B4-BE49-F238E27FC236}">
                <a16:creationId xmlns:a16="http://schemas.microsoft.com/office/drawing/2014/main" id="{307546A8-BE53-FD11-7863-3891CE3AA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180A6-AEC8-4A86-9293-CF2DA1A05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8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Ramadan Fasting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35D48A-BF85-F7B5-4496-2DCB6D241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11320"/>
              </p:ext>
            </p:extLst>
          </p:nvPr>
        </p:nvGraphicFramePr>
        <p:xfrm>
          <a:off x="838200" y="1244009"/>
          <a:ext cx="10515600" cy="493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1718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BAB48-A13C-BF30-B61C-0D7CDCE3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lue and green striped surface&#10;&#10;Description automatically generated">
            <a:extLst>
              <a:ext uri="{FF2B5EF4-FFF2-40B4-BE49-F238E27FC236}">
                <a16:creationId xmlns:a16="http://schemas.microsoft.com/office/drawing/2014/main" id="{D19F02C0-8F12-D0F3-37EA-294E1812A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8BDDE9-8615-4C22-1A99-646817308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C8DA2-01EA-906D-321E-114ADCAE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30" y="205636"/>
            <a:ext cx="10515600" cy="9267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Ramadan Fasting (cont’d)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F7C58D-725E-B8A8-60DE-C5CF967AEA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88155"/>
              </p:ext>
            </p:extLst>
          </p:nvPr>
        </p:nvGraphicFramePr>
        <p:xfrm>
          <a:off x="838200" y="1244009"/>
          <a:ext cx="10515600" cy="493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4104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90E3-B6FB-D569-16C6-FAC7FD2D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028"/>
            <a:ext cx="10515600" cy="73665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misconceptions about fasting in diabetes</a:t>
            </a:r>
            <a:endParaRPr lang="en-US" sz="54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9ADBAF-755C-6F75-CCA8-9EAD012B18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415276"/>
              </p:ext>
            </p:extLst>
          </p:nvPr>
        </p:nvGraphicFramePr>
        <p:xfrm>
          <a:off x="838199" y="1313121"/>
          <a:ext cx="10671313" cy="5241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293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5474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+mn-lt"/>
              </a:rPr>
              <a:t>Our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b="1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4400" b="1" dirty="0"/>
              <a:t>To give guidance and advice to allow diabetic patients to fast as safely as possible</a:t>
            </a:r>
          </a:p>
        </p:txBody>
      </p:sp>
    </p:spTree>
    <p:extLst>
      <p:ext uri="{BB962C8B-B14F-4D97-AF65-F5344CB8AC3E}">
        <p14:creationId xmlns:p14="http://schemas.microsoft.com/office/powerpoint/2010/main" val="313412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09BAA-4C0B-EFE7-0615-343493BC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230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+mn-lt"/>
              </a:rPr>
              <a:t>Pre-Ramadan Diabetes Management Planning 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D030-F111-6950-F331-3A849AE6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87" y="1426904"/>
            <a:ext cx="11137605" cy="4351338"/>
          </a:xfrm>
        </p:spPr>
        <p:txBody>
          <a:bodyPr>
            <a:normAutofit/>
          </a:bodyPr>
          <a:lstStyle/>
          <a:p>
            <a:r>
              <a:rPr lang="en-CA" sz="3000" b="1" dirty="0"/>
              <a:t>Healthcare provider assessment is recommended </a:t>
            </a:r>
            <a:r>
              <a:rPr lang="en-CA" sz="3000" b="1" u="sng" dirty="0"/>
              <a:t>6-8 weeks prior </a:t>
            </a:r>
            <a:r>
              <a:rPr lang="en-CA" sz="3000" b="1" dirty="0"/>
              <a:t>to Ramadan for those intending to fast:</a:t>
            </a:r>
          </a:p>
          <a:p>
            <a:pPr lvl="0"/>
            <a:r>
              <a:rPr lang="en-US" sz="3000" b="1" dirty="0"/>
              <a:t>What needs to be done?</a:t>
            </a:r>
          </a:p>
          <a:p>
            <a:pPr lvl="1">
              <a:lnSpc>
                <a:spcPct val="150000"/>
              </a:lnSpc>
            </a:pPr>
            <a:r>
              <a:rPr lang="en-CA" sz="3000" b="1" dirty="0"/>
              <a:t>Risk stratification</a:t>
            </a:r>
            <a:endParaRPr lang="en-US" sz="3000" b="1" dirty="0"/>
          </a:p>
          <a:p>
            <a:pPr lvl="1">
              <a:lnSpc>
                <a:spcPct val="150000"/>
              </a:lnSpc>
            </a:pPr>
            <a:r>
              <a:rPr lang="en-CA" sz="3000" b="1" dirty="0"/>
              <a:t>Review of positive &amp; adverse experiences from previous fasting </a:t>
            </a:r>
            <a:endParaRPr lang="en-US" sz="3000" b="1" dirty="0"/>
          </a:p>
          <a:p>
            <a:pPr lvl="1">
              <a:lnSpc>
                <a:spcPct val="150000"/>
              </a:lnSpc>
            </a:pPr>
            <a:r>
              <a:rPr lang="en-CA" sz="3000" b="1" dirty="0"/>
              <a:t>Formulate individualized treatment plan</a:t>
            </a:r>
            <a:endParaRPr lang="en-US" sz="30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5512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5013"/>
            <a:ext cx="10515600" cy="509474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+mn-lt"/>
              </a:rPr>
              <a:t>Risks of fasting for patients with DM &amp; Comorbidities</a:t>
            </a:r>
          </a:p>
        </p:txBody>
      </p:sp>
      <p:sp>
        <p:nvSpPr>
          <p:cNvPr id="4" name="Oval 3"/>
          <p:cNvSpPr/>
          <p:nvPr/>
        </p:nvSpPr>
        <p:spPr>
          <a:xfrm>
            <a:off x="5037881" y="2810365"/>
            <a:ext cx="1626243" cy="1637818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676" y="2332517"/>
            <a:ext cx="2517572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Hypoglycaemia</a:t>
            </a:r>
          </a:p>
        </p:txBody>
      </p:sp>
      <p:sp>
        <p:nvSpPr>
          <p:cNvPr id="6" name="Rectangle 5"/>
          <p:cNvSpPr/>
          <p:nvPr/>
        </p:nvSpPr>
        <p:spPr>
          <a:xfrm>
            <a:off x="8254298" y="3507914"/>
            <a:ext cx="2672404" cy="105908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65496" y="1301647"/>
            <a:ext cx="2476983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Arrhythmias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177" y="4448183"/>
            <a:ext cx="2372810" cy="80763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Dehydration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6508" y="5255820"/>
            <a:ext cx="2760563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Thrombosis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05172" y="5280708"/>
            <a:ext cx="2135529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Weight changes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020230" y="2820924"/>
            <a:ext cx="1969804" cy="60807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endCxn id="8" idx="3"/>
          </p:cNvCxnSpPr>
          <p:nvPr/>
        </p:nvCxnSpPr>
        <p:spPr>
          <a:xfrm flipH="1">
            <a:off x="3093987" y="3992484"/>
            <a:ext cx="1836828" cy="85951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6765303" y="3465058"/>
            <a:ext cx="1465070" cy="5675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6710424" y="3992484"/>
            <a:ext cx="1723785" cy="116004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4582297" y="2313755"/>
            <a:ext cx="569177" cy="6219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51002" y="4567830"/>
            <a:ext cx="5787" cy="6175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71C25AA-C8DA-4A7C-BC78-1C04CD55C12E}"/>
              </a:ext>
            </a:extLst>
          </p:cNvPr>
          <p:cNvSpPr/>
          <p:nvPr/>
        </p:nvSpPr>
        <p:spPr>
          <a:xfrm>
            <a:off x="372140" y="5826642"/>
            <a:ext cx="3134988" cy="57077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Increased Viscosity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9AC8E-C461-4297-9258-1FA34216F3F8}"/>
              </a:ext>
            </a:extLst>
          </p:cNvPr>
          <p:cNvCxnSpPr>
            <a:cxnSpLocks/>
          </p:cNvCxnSpPr>
          <p:nvPr/>
        </p:nvCxnSpPr>
        <p:spPr>
          <a:xfrm>
            <a:off x="1828800" y="5324354"/>
            <a:ext cx="0" cy="506905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55F7219-01C2-4345-A30A-ED898F5519C5}"/>
              </a:ext>
            </a:extLst>
          </p:cNvPr>
          <p:cNvCxnSpPr>
            <a:cxnSpLocks/>
          </p:cNvCxnSpPr>
          <p:nvPr/>
        </p:nvCxnSpPr>
        <p:spPr>
          <a:xfrm flipV="1">
            <a:off x="3640238" y="5737908"/>
            <a:ext cx="761035" cy="374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408003D-6048-4BD5-A1B8-7EEB37BCEA84}"/>
              </a:ext>
            </a:extLst>
          </p:cNvPr>
          <p:cNvCxnSpPr>
            <a:cxnSpLocks/>
          </p:cNvCxnSpPr>
          <p:nvPr/>
        </p:nvCxnSpPr>
        <p:spPr>
          <a:xfrm flipV="1">
            <a:off x="9691575" y="2664268"/>
            <a:ext cx="0" cy="7053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CBB208-B046-481C-BCDA-F4D1D1EE931D}"/>
              </a:ext>
            </a:extLst>
          </p:cNvPr>
          <p:cNvCxnSpPr>
            <a:cxnSpLocks/>
          </p:cNvCxnSpPr>
          <p:nvPr/>
        </p:nvCxnSpPr>
        <p:spPr>
          <a:xfrm flipV="1">
            <a:off x="1828800" y="1514580"/>
            <a:ext cx="1191430" cy="73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B6099F-CC83-4BD2-93B6-B1D983644D4F}"/>
              </a:ext>
            </a:extLst>
          </p:cNvPr>
          <p:cNvSpPr/>
          <p:nvPr/>
        </p:nvSpPr>
        <p:spPr>
          <a:xfrm>
            <a:off x="8482056" y="2005197"/>
            <a:ext cx="2216888" cy="61950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B993F6C-A7E7-479B-B40F-CA45E94A1C67}"/>
              </a:ext>
            </a:extLst>
          </p:cNvPr>
          <p:cNvCxnSpPr>
            <a:cxnSpLocks/>
          </p:cNvCxnSpPr>
          <p:nvPr/>
        </p:nvCxnSpPr>
        <p:spPr>
          <a:xfrm flipV="1">
            <a:off x="6529095" y="2492067"/>
            <a:ext cx="1905114" cy="4417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6DB4EEC1-745F-4A50-B4F0-A7B0D9FBCC78}"/>
              </a:ext>
            </a:extLst>
          </p:cNvPr>
          <p:cNvSpPr/>
          <p:nvPr/>
        </p:nvSpPr>
        <p:spPr>
          <a:xfrm>
            <a:off x="5933011" y="1262704"/>
            <a:ext cx="2089254" cy="9144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 &amp; CHF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1660072-72CC-4879-A82E-015432E08576}"/>
              </a:ext>
            </a:extLst>
          </p:cNvPr>
          <p:cNvCxnSpPr/>
          <p:nvPr/>
        </p:nvCxnSpPr>
        <p:spPr>
          <a:xfrm flipV="1">
            <a:off x="6096000" y="2246696"/>
            <a:ext cx="342014" cy="49224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4662AEA-9E0E-42E9-AD26-089E2957C23C}"/>
              </a:ext>
            </a:extLst>
          </p:cNvPr>
          <p:cNvSpPr/>
          <p:nvPr/>
        </p:nvSpPr>
        <p:spPr>
          <a:xfrm>
            <a:off x="212652" y="3500654"/>
            <a:ext cx="3311504" cy="732116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Hyperglycemia/DKA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1F2657D-14B1-4C75-9FA7-D5A82AC239D9}"/>
              </a:ext>
            </a:extLst>
          </p:cNvPr>
          <p:cNvCxnSpPr>
            <a:cxnSpLocks/>
          </p:cNvCxnSpPr>
          <p:nvPr/>
        </p:nvCxnSpPr>
        <p:spPr>
          <a:xfrm flipH="1">
            <a:off x="3640238" y="3671335"/>
            <a:ext cx="1290577" cy="177651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61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4" y="227141"/>
            <a:ext cx="11041693" cy="91135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+mn-lt"/>
              </a:rPr>
              <a:t>EPIDIAR study: fasting during Ramadan increases the risk of severe hypoglycaemia and hyperglycaemia in patients with T2DM</a:t>
            </a: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1524001" y="6588643"/>
            <a:ext cx="883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1</a:t>
            </a:r>
            <a:r>
              <a:rPr kumimoji="0" lang="fr-CH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Salti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 I 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Diabetes Care 2004;27:2306–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Al-Arouj M et al. Diabetes Care 2010;33:1895–902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130941" y="4174770"/>
            <a:ext cx="3283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Incidence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(events/100 patients/month)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1751118" y="3169826"/>
          <a:ext cx="4327566" cy="300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113463" y="3233326"/>
          <a:ext cx="4327566" cy="300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8597" y="3423476"/>
            <a:ext cx="2455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7.5-fold increase*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4688" y="3423476"/>
            <a:ext cx="2365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5-fold increase</a:t>
            </a:r>
          </a:p>
        </p:txBody>
      </p:sp>
      <p:sp useBgFill="1">
        <p:nvSpPr>
          <p:cNvPr id="18" name="Striped Right Arrow 17"/>
          <p:cNvSpPr/>
          <p:nvPr/>
        </p:nvSpPr>
        <p:spPr bwMode="auto">
          <a:xfrm rot="16200000">
            <a:off x="2949680" y="4136946"/>
            <a:ext cx="1041400" cy="489109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0" name="Striped Right Arrow 19"/>
          <p:cNvSpPr/>
          <p:nvPr/>
        </p:nvSpPr>
        <p:spPr bwMode="auto">
          <a:xfrm rot="16200000">
            <a:off x="7364412" y="3959146"/>
            <a:ext cx="776288" cy="489109"/>
          </a:xfrm>
          <a:prstGeom prst="stripedRightArrow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marR="0" lvl="0" indent="-269875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6361" y="3049023"/>
            <a:ext cx="11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P&lt;0.0001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11381" y="3049023"/>
            <a:ext cx="117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P&lt;0.0001</a:t>
            </a:r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1553497" y="6419441"/>
            <a:ext cx="88360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EPIDIAR = EPIdemiology of DIAbetes and Ramadan; T2DM = type 2 diabetes mellitus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Calibri" pitchFamily="34" charset="0"/>
            </a:endParaRPr>
          </a:p>
        </p:txBody>
      </p:sp>
      <p:sp>
        <p:nvSpPr>
          <p:cNvPr id="24" name="AutoShape 219"/>
          <p:cNvSpPr>
            <a:spLocks noChangeArrowheads="1"/>
          </p:cNvSpPr>
          <p:nvPr/>
        </p:nvSpPr>
        <p:spPr bwMode="invGray">
          <a:xfrm>
            <a:off x="2399104" y="1193105"/>
            <a:ext cx="7521678" cy="921814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11,173 patients with T2DM;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78.7% chose to fast for at least 15 days during Ramadan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5" name="AutoShape 219"/>
          <p:cNvSpPr>
            <a:spLocks noChangeArrowheads="1"/>
          </p:cNvSpPr>
          <p:nvPr/>
        </p:nvSpPr>
        <p:spPr bwMode="invGray">
          <a:xfrm>
            <a:off x="225468" y="2231937"/>
            <a:ext cx="5853216" cy="78560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Higher risk of severe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hypoglycaemic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events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in overall population during Ramadan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‡1,2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AutoShape 219"/>
          <p:cNvSpPr>
            <a:spLocks noChangeArrowheads="1"/>
          </p:cNvSpPr>
          <p:nvPr/>
        </p:nvSpPr>
        <p:spPr bwMode="invGray">
          <a:xfrm>
            <a:off x="6159944" y="2196727"/>
            <a:ext cx="5833266" cy="78560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Higher risk of severe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hyperglycaemic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events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in overall population during Ramadan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‡1,2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540249" y="5603356"/>
            <a:ext cx="4253021" cy="646331"/>
            <a:chOff x="3016250" y="5603355"/>
            <a:chExt cx="3402422" cy="646331"/>
          </a:xfrm>
        </p:grpSpPr>
        <p:sp>
          <p:nvSpPr>
            <p:cNvPr id="28" name="TextBox 27"/>
            <p:cNvSpPr txBox="1"/>
            <p:nvPr/>
          </p:nvSpPr>
          <p:spPr>
            <a:xfrm>
              <a:off x="3135125" y="5603355"/>
              <a:ext cx="1444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Pre-Ramadan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71771" y="5603355"/>
              <a:ext cx="1646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During Ramadan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016250" y="5677783"/>
              <a:ext cx="116959" cy="261610"/>
            </a:xfrm>
            <a:prstGeom prst="rect">
              <a:avLst/>
            </a:prstGeom>
            <a:solidFill>
              <a:srgbClr val="00B05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9875" marR="0" lvl="0" indent="-269875" algn="ctr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3" pitchFamily="18" charset="2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5943" y="5677783"/>
              <a:ext cx="116959" cy="261610"/>
            </a:xfrm>
            <a:prstGeom prst="rect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269875" marR="0" lvl="0" indent="-269875" algn="ctr" defTabSz="914400" rtl="0" eaLnBrk="1" fontAlgn="base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30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 3" pitchFamily="18" charset="2"/>
              </a:endParaRPr>
            </a:p>
          </p:txBody>
        </p:sp>
      </p:grpSp>
      <p:sp>
        <p:nvSpPr>
          <p:cNvPr id="29" name="Rectangle 48"/>
          <p:cNvSpPr>
            <a:spLocks noChangeArrowheads="1"/>
          </p:cNvSpPr>
          <p:nvPr/>
        </p:nvSpPr>
        <p:spPr bwMode="auto">
          <a:xfrm>
            <a:off x="1524000" y="609020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Events requiring hospitalization in overall population with T2DM;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‡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Compared with previous months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*There was a 7.5 fold difference of hypoglycaemia in overall population fasting during Ramadan. For patients who fasted for </a:t>
            </a:r>
            <a:r>
              <a:rPr kumimoji="0" lang="en-US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&gt;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Calibri" pitchFamily="34" charset="0"/>
              </a:rPr>
              <a:t> 15 days difference was 6.7 fold</a:t>
            </a:r>
          </a:p>
        </p:txBody>
      </p:sp>
    </p:spTree>
    <p:extLst>
      <p:ext uri="{BB962C8B-B14F-4D97-AF65-F5344CB8AC3E}">
        <p14:creationId xmlns:p14="http://schemas.microsoft.com/office/powerpoint/2010/main" val="107847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Determinants of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Diabetes type</a:t>
            </a:r>
          </a:p>
          <a:p>
            <a:r>
              <a:rPr lang="en-GB" b="1" dirty="0"/>
              <a:t>Glycaemic control level</a:t>
            </a:r>
          </a:p>
          <a:p>
            <a:r>
              <a:rPr lang="en-GB" b="1" dirty="0"/>
              <a:t>Individual hypoglycaemia risk</a:t>
            </a:r>
          </a:p>
          <a:p>
            <a:r>
              <a:rPr lang="en-GB" b="1" dirty="0"/>
              <a:t>Medication regimen</a:t>
            </a:r>
          </a:p>
          <a:p>
            <a:r>
              <a:rPr lang="en-GB" b="1" dirty="0"/>
              <a:t>Presence of complications/co-morbidities</a:t>
            </a:r>
          </a:p>
          <a:p>
            <a:r>
              <a:rPr lang="en-GB" b="1" dirty="0"/>
              <a:t>Individual social &amp; work circumstances</a:t>
            </a:r>
          </a:p>
          <a:p>
            <a:r>
              <a:rPr lang="en-GB" b="1" dirty="0"/>
              <a:t>Pre fasting guidance and education</a:t>
            </a:r>
          </a:p>
        </p:txBody>
      </p:sp>
    </p:spTree>
    <p:extLst>
      <p:ext uri="{BB962C8B-B14F-4D97-AF65-F5344CB8AC3E}">
        <p14:creationId xmlns:p14="http://schemas.microsoft.com/office/powerpoint/2010/main" val="243525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B4B83E12-BC9D-47CB-9EE0-1FF4EA75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9245"/>
            <a:ext cx="10079935" cy="833317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+mn-lt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ACE24-18C2-43BD-985A-719449AD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</a:rPr>
              <a:t>The following presentation may contain scientific / medical information on unapproved dosages / indications currently under clinical investigation or other scientific review.</a:t>
            </a:r>
          </a:p>
          <a:p>
            <a:pPr eaLnBrk="1" fontAlgn="auto" hangingPunct="1">
              <a:buFontTx/>
              <a:buNone/>
              <a:defRPr/>
            </a:pPr>
            <a:endParaRPr lang="en-ZA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buFontTx/>
              <a:buNone/>
              <a:defRPr/>
            </a:pPr>
            <a:r>
              <a:rPr lang="en-ZA" altLang="en-US" sz="2800" b="1" dirty="0">
                <a:solidFill>
                  <a:schemeClr val="accent4">
                    <a:lumMod val="10000"/>
                  </a:schemeClr>
                </a:solidFill>
              </a:rPr>
              <a:t>Kindly note that the views and opinions of the speaker do not necessarily reflect those of Novartis.</a:t>
            </a:r>
          </a:p>
          <a:p>
            <a:pPr eaLnBrk="1" fontAlgn="auto" hangingPunct="1">
              <a:buFontTx/>
              <a:buNone/>
              <a:defRPr/>
            </a:pPr>
            <a:endParaRPr lang="en-ZA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buFontTx/>
              <a:buNone/>
              <a:defRPr/>
            </a:pPr>
            <a:r>
              <a:rPr lang="en-ZA" altLang="en-US" sz="2800" b="1" dirty="0">
                <a:solidFill>
                  <a:schemeClr val="accent4">
                    <a:lumMod val="10000"/>
                  </a:schemeClr>
                </a:solidFill>
              </a:rPr>
              <a:t>Novartis recommends the use of their products only in strict accordance with the locally approved Package Insert.</a:t>
            </a:r>
          </a:p>
          <a:p>
            <a:pPr eaLnBrk="1" fontAlgn="auto" hangingPunct="1">
              <a:buFontTx/>
              <a:buNone/>
              <a:defRPr/>
            </a:pPr>
            <a:endParaRPr lang="en-US" altLang="en-US" sz="2800" b="1" dirty="0">
              <a:solidFill>
                <a:schemeClr val="accent4">
                  <a:lumMod val="1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9291" y="996698"/>
            <a:ext cx="6692900" cy="5660003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41307" y="2578952"/>
            <a:ext cx="2952750" cy="222885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Components of educational programme</a:t>
            </a:r>
          </a:p>
        </p:txBody>
      </p:sp>
      <p:cxnSp>
        <p:nvCxnSpPr>
          <p:cNvPr id="7" name="Straight Connector 6"/>
          <p:cNvCxnSpPr>
            <a:cxnSpLocks/>
            <a:endCxn id="5" idx="0"/>
          </p:cNvCxnSpPr>
          <p:nvPr/>
        </p:nvCxnSpPr>
        <p:spPr>
          <a:xfrm flipH="1">
            <a:off x="6317682" y="951614"/>
            <a:ext cx="148306" cy="1627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18353" y="1713789"/>
            <a:ext cx="1338136" cy="132150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4" idx="2"/>
            <a:endCxn id="5" idx="2"/>
          </p:cNvCxnSpPr>
          <p:nvPr/>
        </p:nvCxnSpPr>
        <p:spPr>
          <a:xfrm flipV="1">
            <a:off x="2779291" y="3693377"/>
            <a:ext cx="2062016" cy="1333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  <a:stCxn id="5" idx="6"/>
          </p:cNvCxnSpPr>
          <p:nvPr/>
        </p:nvCxnSpPr>
        <p:spPr>
          <a:xfrm>
            <a:off x="7794057" y="3693377"/>
            <a:ext cx="1642530" cy="5490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3830467" y="4570824"/>
            <a:ext cx="1549257" cy="135754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7191155" y="4597893"/>
            <a:ext cx="1030339" cy="13835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38741" y="2403374"/>
            <a:ext cx="1460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 fast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93211" y="2643197"/>
            <a:ext cx="160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monitoring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4517" y="4045755"/>
            <a:ext cx="1762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adjustments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07765" y="4182394"/>
            <a:ext cx="1280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Exercise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02075" y="4807803"/>
            <a:ext cx="2191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Fluids &amp; dietary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advice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10093" y="201299"/>
            <a:ext cx="93620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Structured educational program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090B56-925A-43FC-9311-E82A6F3621D0}"/>
              </a:ext>
            </a:extLst>
          </p:cNvPr>
          <p:cNvCxnSpPr>
            <a:cxnSpLocks/>
            <a:endCxn id="5" idx="7"/>
          </p:cNvCxnSpPr>
          <p:nvPr/>
        </p:nvCxnSpPr>
        <p:spPr>
          <a:xfrm flipH="1">
            <a:off x="7361637" y="2038970"/>
            <a:ext cx="1443260" cy="8663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5CA6C9-203C-3F6B-34DE-0B3CF17088D8}"/>
              </a:ext>
            </a:extLst>
          </p:cNvPr>
          <p:cNvSpPr txBox="1"/>
          <p:nvPr/>
        </p:nvSpPr>
        <p:spPr>
          <a:xfrm>
            <a:off x="6465988" y="1459228"/>
            <a:ext cx="1974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quantification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FE25F-58AB-BE1F-4C5E-D94F2F12D556}"/>
              </a:ext>
            </a:extLst>
          </p:cNvPr>
          <p:cNvSpPr txBox="1"/>
          <p:nvPr/>
        </p:nvSpPr>
        <p:spPr>
          <a:xfrm>
            <a:off x="4237388" y="1389409"/>
            <a:ext cx="22846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misconceptions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21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735C-7417-54BF-80D2-308FFF856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260"/>
            <a:ext cx="10515600" cy="78681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Risk elements for risk score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CD78-4077-E7A8-5D4F-16A87196E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53363"/>
            <a:ext cx="518160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Diabetes type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Duration of diabetes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Presence of hypoglycemia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Level of glycemic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Type of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Self monitoring of blood glucose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Acute complications</a:t>
            </a:r>
          </a:p>
          <a:p>
            <a:pPr marL="0" indent="0">
              <a:buNone/>
            </a:pPr>
            <a:r>
              <a:rPr lang="en-US" b="1" dirty="0"/>
              <a:t>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ACEEE-CB3C-FB4B-CC42-0B382E75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3363"/>
            <a:ext cx="5181600" cy="480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8. Macrovascular complications &amp; </a:t>
            </a:r>
          </a:p>
          <a:p>
            <a:pPr marL="0" indent="0">
              <a:buNone/>
            </a:pPr>
            <a:r>
              <a:rPr lang="en-US" b="1" dirty="0"/>
              <a:t>     comorbidities</a:t>
            </a:r>
          </a:p>
          <a:p>
            <a:pPr marL="0" indent="0">
              <a:buNone/>
            </a:pPr>
            <a:r>
              <a:rPr lang="en-US" b="1" dirty="0"/>
              <a:t>9. Renal complications &amp; </a:t>
            </a:r>
          </a:p>
          <a:p>
            <a:pPr marL="0" indent="0">
              <a:buNone/>
            </a:pPr>
            <a:r>
              <a:rPr lang="en-US" b="1" dirty="0"/>
              <a:t>    comorbidities</a:t>
            </a:r>
          </a:p>
          <a:p>
            <a:pPr marL="0" indent="0">
              <a:buNone/>
            </a:pPr>
            <a:r>
              <a:rPr lang="en-US" b="1" dirty="0"/>
              <a:t>10. Pregnancy</a:t>
            </a:r>
          </a:p>
          <a:p>
            <a:pPr marL="0" indent="0">
              <a:buNone/>
            </a:pPr>
            <a:r>
              <a:rPr lang="en-US" b="1" dirty="0"/>
              <a:t>11. </a:t>
            </a:r>
            <a:r>
              <a:rPr lang="en-US" b="1" dirty="0" err="1"/>
              <a:t>Fraility</a:t>
            </a:r>
            <a:r>
              <a:rPr lang="en-US" b="1" dirty="0"/>
              <a:t> &amp; cognitive function</a:t>
            </a:r>
          </a:p>
          <a:p>
            <a:pPr marL="0" indent="0">
              <a:buNone/>
            </a:pPr>
            <a:r>
              <a:rPr lang="en-US" b="1" dirty="0"/>
              <a:t>12. Physical </a:t>
            </a:r>
            <a:r>
              <a:rPr lang="en-US" b="1" dirty="0" err="1"/>
              <a:t>labour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13. Previous Ramadan experience</a:t>
            </a:r>
          </a:p>
          <a:p>
            <a:pPr marL="0" indent="0">
              <a:buNone/>
            </a:pPr>
            <a:r>
              <a:rPr lang="en-US" b="1" dirty="0"/>
              <a:t>14. Fasting hours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9712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59885-D2C3-76CF-AE3A-15E1E616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EB2A34-3A45-38A1-14C3-60B6E3B4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669"/>
            <a:ext cx="10515600" cy="827571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Risk Scores for Risk Elements …1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919CCF3-B00F-D2D5-66DD-88ECE726B0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657" y="1605169"/>
            <a:ext cx="5789543" cy="4785691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BBBCB4-6FD2-60C5-A597-FE56C3F263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1287" y="1825624"/>
            <a:ext cx="5312465" cy="456523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345C77-6AEC-1DF3-6FDE-B6512555E055}"/>
              </a:ext>
            </a:extLst>
          </p:cNvPr>
          <p:cNvSpPr txBox="1"/>
          <p:nvPr/>
        </p:nvSpPr>
        <p:spPr>
          <a:xfrm>
            <a:off x="438709" y="1421065"/>
            <a:ext cx="18586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59E39E-3BC9-1479-7821-869512DD4D39}"/>
              </a:ext>
            </a:extLst>
          </p:cNvPr>
          <p:cNvSpPr txBox="1"/>
          <p:nvPr/>
        </p:nvSpPr>
        <p:spPr>
          <a:xfrm>
            <a:off x="4811233" y="1500809"/>
            <a:ext cx="15100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173CC-5019-8CF8-077A-2DFCE3D3BF38}"/>
              </a:ext>
            </a:extLst>
          </p:cNvPr>
          <p:cNvSpPr txBox="1"/>
          <p:nvPr/>
        </p:nvSpPr>
        <p:spPr>
          <a:xfrm>
            <a:off x="6394789" y="1461284"/>
            <a:ext cx="19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F0D1C1-D067-0FBA-B0AB-83AF9A61A016}"/>
              </a:ext>
            </a:extLst>
          </p:cNvPr>
          <p:cNvSpPr txBox="1"/>
          <p:nvPr/>
        </p:nvSpPr>
        <p:spPr>
          <a:xfrm>
            <a:off x="10351605" y="1480931"/>
            <a:ext cx="156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CA465-F444-9820-48DC-0E99C5365306}"/>
              </a:ext>
            </a:extLst>
          </p:cNvPr>
          <p:cNvSpPr txBox="1"/>
          <p:nvPr/>
        </p:nvSpPr>
        <p:spPr>
          <a:xfrm>
            <a:off x="2004178" y="1882730"/>
            <a:ext cx="1281281" cy="184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66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7B814-F6AC-F46A-8507-4C5A808B7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6216-8C94-B675-99BC-F109E62A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3" y="181388"/>
            <a:ext cx="10515600" cy="8001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Risk Scores for Risk Elements …2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2FAC00-4EAD-6153-4AFD-6E922443E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7453" y="1412681"/>
            <a:ext cx="5181600" cy="46962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2D67D0-A3F1-5CB4-2ACA-90A5D06AB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953076" y="1711975"/>
            <a:ext cx="5516218" cy="43483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F03FE-A9F4-0A2E-3D45-2F9DAD6E3C69}"/>
              </a:ext>
            </a:extLst>
          </p:cNvPr>
          <p:cNvSpPr txBox="1"/>
          <p:nvPr/>
        </p:nvSpPr>
        <p:spPr>
          <a:xfrm>
            <a:off x="447452" y="1381599"/>
            <a:ext cx="19448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8873F-636C-4F9B-AE47-7A35C0F1BA67}"/>
              </a:ext>
            </a:extLst>
          </p:cNvPr>
          <p:cNvSpPr txBox="1"/>
          <p:nvPr/>
        </p:nvSpPr>
        <p:spPr>
          <a:xfrm>
            <a:off x="4385931" y="1376571"/>
            <a:ext cx="15671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34774-4462-0E03-87E3-7625EB370E50}"/>
              </a:ext>
            </a:extLst>
          </p:cNvPr>
          <p:cNvSpPr txBox="1"/>
          <p:nvPr/>
        </p:nvSpPr>
        <p:spPr>
          <a:xfrm>
            <a:off x="6095999" y="1344218"/>
            <a:ext cx="2075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06AEFE-8FB0-2AAD-EE7B-AD9F2EE69DDB}"/>
              </a:ext>
            </a:extLst>
          </p:cNvPr>
          <p:cNvSpPr txBox="1"/>
          <p:nvPr/>
        </p:nvSpPr>
        <p:spPr>
          <a:xfrm>
            <a:off x="9962709" y="1379144"/>
            <a:ext cx="1567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3E4CD-685B-1009-FFFA-E148D3E2A1C9}"/>
              </a:ext>
            </a:extLst>
          </p:cNvPr>
          <p:cNvSpPr txBox="1"/>
          <p:nvPr/>
        </p:nvSpPr>
        <p:spPr>
          <a:xfrm>
            <a:off x="6156251" y="592425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821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B129-FEB1-4902-B3C0-44229E9F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Case Presentation …1  (not true patient)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D041-5574-42A0-9769-672CED613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893" y="1440712"/>
            <a:ext cx="5156791" cy="473625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History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48-yr-old, Male, Accountant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7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T2DM – 6 yrs. Regular follow up at nearby health center. Sticks well to diet and exercise, but does infrequent SMBG.</a:t>
            </a:r>
          </a:p>
          <a:p>
            <a:pPr>
              <a:lnSpc>
                <a:spcPct val="170000"/>
              </a:lnSpc>
            </a:pPr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A1FDA-BE32-4A1D-AFE6-63CDB32C2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6893" y="1440712"/>
            <a:ext cx="5989674" cy="473625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>
              <a:lnSpc>
                <a:spcPct val="170000"/>
              </a:lnSpc>
              <a:defRPr/>
            </a:pPr>
            <a:r>
              <a:rPr lang="en-US" sz="2600" b="1" dirty="0">
                <a:solidFill>
                  <a:prstClr val="black"/>
                </a:solidFill>
              </a:rPr>
              <a:t>No associated comorbidities or evidence of chronic complications, and never had admissions for acute complications.</a:t>
            </a:r>
          </a:p>
          <a:p>
            <a:pPr lvl="1">
              <a:lnSpc>
                <a:spcPct val="170000"/>
              </a:lnSpc>
              <a:defRPr/>
            </a:pPr>
            <a:r>
              <a:rPr lang="en-US" sz="2600" b="1" dirty="0">
                <a:solidFill>
                  <a:prstClr val="black"/>
                </a:solidFill>
              </a:rPr>
              <a:t>Last year fasted without consulting his physician and was having  hypos. </a:t>
            </a:r>
          </a:p>
          <a:p>
            <a:pPr>
              <a:lnSpc>
                <a:spcPct val="17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4448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258E-B4F1-4BD3-9788-578A2B6F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Case Presentation …1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9A414-9C97-4375-8E92-259A01AF2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797" y="1198099"/>
            <a:ext cx="5947952" cy="50857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Lab. Data</a:t>
            </a:r>
          </a:p>
          <a:p>
            <a:pPr marL="685800" marR="0" lvl="1" indent="-228600" algn="l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A1C = 6.8%</a:t>
            </a:r>
          </a:p>
          <a:p>
            <a:pPr marL="685800" marR="0" lvl="1" indent="-228600" algn="l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Serum creatinine = 1.1 mg/dL</a:t>
            </a:r>
          </a:p>
          <a:p>
            <a:pPr marL="685800" marR="0" lvl="1" indent="-228600" algn="l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eGFR = 83 ml/min/1.73 m</a:t>
            </a:r>
            <a:r>
              <a:rPr kumimoji="0" lang="en-US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Glibenclamide 5 mg twice daily</a:t>
            </a:r>
          </a:p>
          <a:p>
            <a:pPr marL="685800" marR="0" lvl="1" indent="-228600" algn="l" defTabSz="914400" rtl="0" eaLnBrk="1" fontAlgn="auto" latinLnBrk="0" hangingPunct="1">
              <a:lnSpc>
                <a:spcPct val="16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Vildagliptin/Metformin 50/1000 mg BID</a:t>
            </a:r>
          </a:p>
          <a:p>
            <a:pPr>
              <a:lnSpc>
                <a:spcPct val="160000"/>
              </a:lnSpc>
              <a:spcBef>
                <a:spcPts val="500"/>
              </a:spcBef>
              <a:defRPr/>
            </a:pP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60000"/>
              </a:lnSpc>
            </a:pP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D18CD9-09BA-43AB-AA2D-71F2368A1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044" y="1192697"/>
            <a:ext cx="5362160" cy="50911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b="1" dirty="0"/>
              <a:t>He has come 6 weeks before Ramadan to consult if he could fast as he is worried about hypos, which he experienced last year</a:t>
            </a:r>
          </a:p>
          <a:p>
            <a:pPr>
              <a:lnSpc>
                <a:spcPct val="160000"/>
              </a:lnSpc>
            </a:pPr>
            <a:r>
              <a:rPr lang="en-US" b="1" dirty="0"/>
              <a:t>What would be your approach?</a:t>
            </a:r>
          </a:p>
        </p:txBody>
      </p:sp>
    </p:spTree>
    <p:extLst>
      <p:ext uri="{BB962C8B-B14F-4D97-AF65-F5344CB8AC3E}">
        <p14:creationId xmlns:p14="http://schemas.microsoft.com/office/powerpoint/2010/main" val="165196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A99661-1185-4B43-AF59-3BF90CC1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353"/>
            <a:ext cx="10515600" cy="827571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Risk Scores for Risk Elements …1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BDBB-477A-489C-88A3-417CE684C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2657" y="1605169"/>
            <a:ext cx="5789543" cy="4785691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5E3CF35-EAC1-4DA9-9DD5-B54670888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1287" y="1825624"/>
            <a:ext cx="5312465" cy="456523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2E3D39-C534-4B04-8D54-5B7CED49D8CE}"/>
              </a:ext>
            </a:extLst>
          </p:cNvPr>
          <p:cNvSpPr txBox="1"/>
          <p:nvPr/>
        </p:nvSpPr>
        <p:spPr>
          <a:xfrm>
            <a:off x="417444" y="1500809"/>
            <a:ext cx="18586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40EEE-989B-419E-B236-41B2704CE3F4}"/>
              </a:ext>
            </a:extLst>
          </p:cNvPr>
          <p:cNvSpPr txBox="1"/>
          <p:nvPr/>
        </p:nvSpPr>
        <p:spPr>
          <a:xfrm>
            <a:off x="4944717" y="1500809"/>
            <a:ext cx="1376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F5E8D-DF6D-4FA7-A099-337FD0484318}"/>
              </a:ext>
            </a:extLst>
          </p:cNvPr>
          <p:cNvSpPr txBox="1"/>
          <p:nvPr/>
        </p:nvSpPr>
        <p:spPr>
          <a:xfrm>
            <a:off x="6410738" y="1500809"/>
            <a:ext cx="179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F4665-44A7-4A90-A32C-67D0DE751CCE}"/>
              </a:ext>
            </a:extLst>
          </p:cNvPr>
          <p:cNvSpPr txBox="1"/>
          <p:nvPr/>
        </p:nvSpPr>
        <p:spPr>
          <a:xfrm>
            <a:off x="10351605" y="1480931"/>
            <a:ext cx="156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90887A-7358-49C7-B4F2-8E1AFA382930}"/>
              </a:ext>
            </a:extLst>
          </p:cNvPr>
          <p:cNvSpPr/>
          <p:nvPr/>
        </p:nvSpPr>
        <p:spPr>
          <a:xfrm>
            <a:off x="6251945" y="4401880"/>
            <a:ext cx="5660104" cy="44656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-optimal SMBG                                  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86C5E4-2D7F-435C-A6C1-D3EBFB02AB83}"/>
              </a:ext>
            </a:extLst>
          </p:cNvPr>
          <p:cNvSpPr/>
          <p:nvPr/>
        </p:nvSpPr>
        <p:spPr>
          <a:xfrm>
            <a:off x="6096000" y="3087369"/>
            <a:ext cx="5789542" cy="4001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Glibenclamide                                       1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382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AD94-999B-4605-9A90-04FE3409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438"/>
            <a:ext cx="10515600" cy="8001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Risk Scores for Risk Elements …2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18DEB-72BF-428D-9EB7-D432E5295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7788" y="1580322"/>
            <a:ext cx="5181600" cy="46962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3698EF-CB79-471E-B5E3-E96B10A0A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83965" y="1818861"/>
            <a:ext cx="5516218" cy="43483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52BED-CD86-44CB-8FB6-C8C67458EC67}"/>
              </a:ext>
            </a:extLst>
          </p:cNvPr>
          <p:cNvSpPr txBox="1"/>
          <p:nvPr/>
        </p:nvSpPr>
        <p:spPr>
          <a:xfrm>
            <a:off x="495300" y="1510748"/>
            <a:ext cx="15869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8AF0C-E39F-441B-9482-88B4FCBAFDE5}"/>
              </a:ext>
            </a:extLst>
          </p:cNvPr>
          <p:cNvSpPr txBox="1"/>
          <p:nvPr/>
        </p:nvSpPr>
        <p:spPr>
          <a:xfrm>
            <a:off x="4547152" y="1510748"/>
            <a:ext cx="1381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1D4EF-54C9-4C68-98C4-0CA69A56005F}"/>
              </a:ext>
            </a:extLst>
          </p:cNvPr>
          <p:cNvSpPr txBox="1"/>
          <p:nvPr/>
        </p:nvSpPr>
        <p:spPr>
          <a:xfrm>
            <a:off x="5883965" y="1510748"/>
            <a:ext cx="171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91F2A-F2CC-4360-AC8C-B03E2AAD5D8D}"/>
              </a:ext>
            </a:extLst>
          </p:cNvPr>
          <p:cNvSpPr txBox="1"/>
          <p:nvPr/>
        </p:nvSpPr>
        <p:spPr>
          <a:xfrm>
            <a:off x="10108096" y="1492142"/>
            <a:ext cx="138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C8A118-70FF-4F78-81F9-5E0408E82254}"/>
              </a:ext>
            </a:extLst>
          </p:cNvPr>
          <p:cNvSpPr/>
          <p:nvPr/>
        </p:nvSpPr>
        <p:spPr>
          <a:xfrm>
            <a:off x="5883966" y="4556051"/>
            <a:ext cx="5556668" cy="4426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Previous hypos                                         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927DF-0F77-4A3E-986A-A244916983EC}"/>
              </a:ext>
            </a:extLst>
          </p:cNvPr>
          <p:cNvSpPr txBox="1"/>
          <p:nvPr/>
        </p:nvSpPr>
        <p:spPr>
          <a:xfrm>
            <a:off x="4300870" y="6276561"/>
            <a:ext cx="3168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 = 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3F331-C913-4782-AD82-4B427D3B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6685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Case Presentation …2 (not true patient)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2F31-DBB9-4F46-81C4-496746217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107" y="1387549"/>
            <a:ext cx="5566144" cy="50770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History</a:t>
            </a:r>
          </a:p>
          <a:p>
            <a:pPr lvl="1">
              <a:lnSpc>
                <a:spcPct val="110000"/>
              </a:lnSpc>
            </a:pPr>
            <a:r>
              <a:rPr lang="en-US" sz="2000" b="1" dirty="0">
                <a:cs typeface="Arial" panose="020B0604020202020204" pitchFamily="34" charset="0"/>
              </a:rPr>
              <a:t>A 50-year-old lady, housewife</a:t>
            </a:r>
          </a:p>
          <a:p>
            <a:pPr lvl="1">
              <a:lnSpc>
                <a:spcPct val="110000"/>
              </a:lnSpc>
            </a:pPr>
            <a:r>
              <a:rPr lang="en-US" sz="2000" b="1" dirty="0">
                <a:cs typeface="Arial" panose="020B0604020202020204" pitchFamily="34" charset="0"/>
              </a:rPr>
              <a:t>Type 2 DM, HPN &amp; dyslipidemia - 5 years  </a:t>
            </a:r>
          </a:p>
          <a:p>
            <a:pPr lvl="1">
              <a:lnSpc>
                <a:spcPct val="110000"/>
              </a:lnSpc>
            </a:pPr>
            <a:r>
              <a:rPr lang="en-US" sz="2000" b="1" dirty="0">
                <a:cs typeface="Arial" panose="020B0604020202020204" pitchFamily="34" charset="0"/>
              </a:rPr>
              <a:t>Developed AMI 1 year ago</a:t>
            </a:r>
          </a:p>
          <a:p>
            <a:pPr lvl="1">
              <a:lnSpc>
                <a:spcPct val="110000"/>
              </a:lnSpc>
            </a:pPr>
            <a:r>
              <a:rPr lang="en-US" sz="2000" b="1" dirty="0">
                <a:cs typeface="Arial" panose="020B0604020202020204" pitchFamily="34" charset="0"/>
              </a:rPr>
              <a:t>Complains of left chest pain and dyspnea on mild exertion over the past 10 days </a:t>
            </a:r>
          </a:p>
          <a:p>
            <a:pPr lvl="1">
              <a:lnSpc>
                <a:spcPct val="110000"/>
              </a:lnSpc>
            </a:pPr>
            <a:r>
              <a:rPr lang="en-US" sz="2000" b="1" dirty="0">
                <a:cs typeface="Arial" panose="020B0604020202020204" pitchFamily="34" charset="0"/>
              </a:rPr>
              <a:t>Monitors her sugars regularly; has no hypos</a:t>
            </a:r>
          </a:p>
          <a:p>
            <a:pPr>
              <a:lnSpc>
                <a:spcPct val="110000"/>
              </a:lnSpc>
            </a:pPr>
            <a:r>
              <a:rPr 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Physical Exam: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cs typeface="Arial" panose="020B0604020202020204" pitchFamily="34" charset="0"/>
              </a:rPr>
              <a:t>BP = 110/80 mmHg, PR = 92/min, irregularly irregular. BMI = 28 kg/m</a:t>
            </a:r>
            <a:r>
              <a:rPr lang="en-US" b="1" baseline="30000" dirty="0">
                <a:cs typeface="Arial" panose="020B0604020202020204" pitchFamily="34" charset="0"/>
              </a:rPr>
              <a:t>2</a:t>
            </a:r>
          </a:p>
          <a:p>
            <a:pPr lvl="1">
              <a:lnSpc>
                <a:spcPct val="110000"/>
              </a:lnSpc>
            </a:pPr>
            <a:r>
              <a:rPr lang="en-US" b="1" dirty="0">
                <a:cs typeface="Arial" panose="020B0604020202020204" pitchFamily="34" charset="0"/>
              </a:rPr>
              <a:t>Bibasilar crackles over the chest and irregularly irregular heart beats; no other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B88F6-9177-48AA-BBCE-7A828AE0F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447502"/>
            <a:ext cx="5097780" cy="474212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Lab data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HbA1C = 7.2%, Lipids are normal; EF on ECHO = 30%, ECG inverted T waves in leads II, III </a:t>
            </a:r>
            <a:r>
              <a:rPr lang="en-US" sz="2600" b="1" dirty="0" err="1"/>
              <a:t>aVF</a:t>
            </a:r>
            <a:r>
              <a:rPr lang="en-US" sz="2600" b="1" dirty="0"/>
              <a:t>. RFT – normal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Medications 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Metformin 1000 mg twice daily</a:t>
            </a:r>
          </a:p>
          <a:p>
            <a:pPr lvl="1">
              <a:lnSpc>
                <a:spcPct val="120000"/>
              </a:lnSpc>
            </a:pPr>
            <a:r>
              <a:rPr lang="en-US" sz="2600" b="1" dirty="0"/>
              <a:t>Dapagliflozin 10 mg daily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She is asking you about her possibility to fast during Ramadan.</a:t>
            </a:r>
          </a:p>
          <a:p>
            <a:pPr>
              <a:lnSpc>
                <a:spcPct val="120000"/>
              </a:lnSpc>
            </a:pPr>
            <a:r>
              <a:rPr lang="en-US" sz="2600" b="1" dirty="0"/>
              <a:t>What would be your advice?</a:t>
            </a: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8276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2A99661-1185-4B43-AF59-3BF90CC1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353"/>
            <a:ext cx="10515600" cy="827571"/>
          </a:xfrm>
        </p:spPr>
        <p:txBody>
          <a:bodyPr/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Risk Scores for Risk Elements …1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BDBB-477A-489C-88A3-417CE684C7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657" y="1605169"/>
            <a:ext cx="5789543" cy="4785691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5E3CF35-EAC1-4DA9-9DD5-B546708882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1287" y="1825624"/>
            <a:ext cx="5312465" cy="456523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2E3D39-C534-4B04-8D54-5B7CED49D8CE}"/>
              </a:ext>
            </a:extLst>
          </p:cNvPr>
          <p:cNvSpPr txBox="1"/>
          <p:nvPr/>
        </p:nvSpPr>
        <p:spPr>
          <a:xfrm>
            <a:off x="417444" y="1500809"/>
            <a:ext cx="18586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840EEE-989B-419E-B236-41B2704CE3F4}"/>
              </a:ext>
            </a:extLst>
          </p:cNvPr>
          <p:cNvSpPr txBox="1"/>
          <p:nvPr/>
        </p:nvSpPr>
        <p:spPr>
          <a:xfrm>
            <a:off x="4944717" y="1500809"/>
            <a:ext cx="1376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F5E8D-DF6D-4FA7-A099-337FD0484318}"/>
              </a:ext>
            </a:extLst>
          </p:cNvPr>
          <p:cNvSpPr txBox="1"/>
          <p:nvPr/>
        </p:nvSpPr>
        <p:spPr>
          <a:xfrm>
            <a:off x="6410738" y="1500809"/>
            <a:ext cx="179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8F4665-44A7-4A90-A32C-67D0DE751CCE}"/>
              </a:ext>
            </a:extLst>
          </p:cNvPr>
          <p:cNvSpPr txBox="1"/>
          <p:nvPr/>
        </p:nvSpPr>
        <p:spPr>
          <a:xfrm>
            <a:off x="10351605" y="1480931"/>
            <a:ext cx="156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</p:spTree>
    <p:extLst>
      <p:ext uri="{BB962C8B-B14F-4D97-AF65-F5344CB8AC3E}">
        <p14:creationId xmlns:p14="http://schemas.microsoft.com/office/powerpoint/2010/main" val="93677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Speaker for Novartis, Astra Zeneca, Sanofi, Novo Nordisk </a:t>
            </a:r>
          </a:p>
          <a:p>
            <a:pPr>
              <a:lnSpc>
                <a:spcPct val="200000"/>
              </a:lnSpc>
            </a:pPr>
            <a:r>
              <a:rPr lang="en-GB" b="1" dirty="0"/>
              <a:t>This main focus of this talk is Diabetes and Ramadan Fasting; but some of the concepts could apply to other fasting periods</a:t>
            </a:r>
          </a:p>
          <a:p>
            <a:pPr>
              <a:lnSpc>
                <a:spcPct val="200000"/>
              </a:lnSpc>
            </a:pPr>
            <a:r>
              <a:rPr lang="en-GB" b="1" dirty="0"/>
              <a:t>This is not an exhaustive discussion on the topic; I will mainly talk about the use of oral agents during fasting period</a:t>
            </a:r>
          </a:p>
        </p:txBody>
      </p:sp>
    </p:spTree>
    <p:extLst>
      <p:ext uri="{BB962C8B-B14F-4D97-AF65-F5344CB8AC3E}">
        <p14:creationId xmlns:p14="http://schemas.microsoft.com/office/powerpoint/2010/main" val="2705425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AD94-999B-4605-9A90-04FE3409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438"/>
            <a:ext cx="10515600" cy="8001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Risk Scores for Risk Elements …2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18DEB-72BF-428D-9EB7-D432E5295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788" y="1580322"/>
            <a:ext cx="5181600" cy="46962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E3698EF-CB79-471E-B5E3-E96B10A0A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3965" y="1818861"/>
            <a:ext cx="5516218" cy="434836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52BED-CD86-44CB-8FB6-C8C67458EC67}"/>
              </a:ext>
            </a:extLst>
          </p:cNvPr>
          <p:cNvSpPr txBox="1"/>
          <p:nvPr/>
        </p:nvSpPr>
        <p:spPr>
          <a:xfrm>
            <a:off x="495300" y="1510748"/>
            <a:ext cx="15869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8AF0C-E39F-441B-9482-88B4FCBAFDE5}"/>
              </a:ext>
            </a:extLst>
          </p:cNvPr>
          <p:cNvSpPr txBox="1"/>
          <p:nvPr/>
        </p:nvSpPr>
        <p:spPr>
          <a:xfrm>
            <a:off x="4547152" y="1510748"/>
            <a:ext cx="1381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A1D4EF-54C9-4C68-98C4-0CA69A56005F}"/>
              </a:ext>
            </a:extLst>
          </p:cNvPr>
          <p:cNvSpPr txBox="1"/>
          <p:nvPr/>
        </p:nvSpPr>
        <p:spPr>
          <a:xfrm>
            <a:off x="5883965" y="1510748"/>
            <a:ext cx="171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Element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91F2A-F2CC-4360-AC8C-B03E2AAD5D8D}"/>
              </a:ext>
            </a:extLst>
          </p:cNvPr>
          <p:cNvSpPr txBox="1"/>
          <p:nvPr/>
        </p:nvSpPr>
        <p:spPr>
          <a:xfrm>
            <a:off x="10108096" y="1492142"/>
            <a:ext cx="138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2B1D4-F33B-4192-A0B5-6CA7339DFC43}"/>
              </a:ext>
            </a:extLst>
          </p:cNvPr>
          <p:cNvSpPr txBox="1"/>
          <p:nvPr/>
        </p:nvSpPr>
        <p:spPr>
          <a:xfrm>
            <a:off x="4040372" y="6346135"/>
            <a:ext cx="383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Risk Score = 6.5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39D2C31-D6C9-4F80-9C41-0C8EF9666235}"/>
              </a:ext>
            </a:extLst>
          </p:cNvPr>
          <p:cNvSpPr/>
          <p:nvPr/>
        </p:nvSpPr>
        <p:spPr>
          <a:xfrm>
            <a:off x="271130" y="2178285"/>
            <a:ext cx="5883041" cy="4001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Unstable CAD                                    6.5</a:t>
            </a:r>
          </a:p>
        </p:txBody>
      </p:sp>
    </p:spTree>
    <p:extLst>
      <p:ext uri="{BB962C8B-B14F-4D97-AF65-F5344CB8AC3E}">
        <p14:creationId xmlns:p14="http://schemas.microsoft.com/office/powerpoint/2010/main" val="143074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8D4A77D-BCFE-4AA7-A0F9-8A90056179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6057" y="468896"/>
          <a:ext cx="10979885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866">
                  <a:extLst>
                    <a:ext uri="{9D8B030D-6E8A-4147-A177-3AD203B41FA5}">
                      <a16:colId xmlns:a16="http://schemas.microsoft.com/office/drawing/2014/main" val="899353929"/>
                    </a:ext>
                  </a:extLst>
                </a:gridCol>
                <a:gridCol w="2569272">
                  <a:extLst>
                    <a:ext uri="{9D8B030D-6E8A-4147-A177-3AD203B41FA5}">
                      <a16:colId xmlns:a16="http://schemas.microsoft.com/office/drawing/2014/main" val="3936490180"/>
                    </a:ext>
                  </a:extLst>
                </a:gridCol>
                <a:gridCol w="6416747">
                  <a:extLst>
                    <a:ext uri="{9D8B030D-6E8A-4147-A177-3AD203B41FA5}">
                      <a16:colId xmlns:a16="http://schemas.microsoft.com/office/drawing/2014/main" val="965683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3200" b="1" dirty="0"/>
                        <a:t>Risk Score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3200" b="1" dirty="0"/>
                        <a:t>Risk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3200" b="1" dirty="0"/>
                        <a:t>Recommendation</a:t>
                      </a:r>
                    </a:p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35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0 – 3</a:t>
                      </a:r>
                    </a:p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Low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Can fast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Medications modification may be needed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56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3.5 – 6</a:t>
                      </a:r>
                      <a:r>
                        <a:rPr lang="en-US" sz="2800" b="1" dirty="0"/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800" b="1" dirty="0"/>
                        <a:t>Moderate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May fast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2800" b="1" dirty="0"/>
                        <a:t>Appropriate Medical Evaluation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2800" b="1" dirty="0"/>
                        <a:t>Medication Adjustment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2800" b="1" dirty="0"/>
                        <a:t>Strict Monitoring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59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&gt; 6</a:t>
                      </a: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ctr">
                        <a:buFont typeface="Wingdings" panose="05000000000000000000" pitchFamily="2" charset="2"/>
                        <a:buChar char="Ø"/>
                      </a:pP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High</a:t>
                      </a: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High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Should not fast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51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588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49F97-ECFE-07E0-BFD2-C750F1761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D231-FA20-5468-61C8-C9869865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2275"/>
            <a:ext cx="10515600" cy="73841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Approach to those at high risk and still choose to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D0CD0-7699-8B8E-D13A-BCE1350D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Close monitoring &amp; weekly reviews 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 Adequate hydration at non-fasting periods</a:t>
            </a:r>
          </a:p>
          <a:p>
            <a:pPr>
              <a:lnSpc>
                <a:spcPct val="200000"/>
              </a:lnSpc>
            </a:pPr>
            <a:r>
              <a:rPr lang="en-US" b="1" dirty="0"/>
              <a:t>Frequent monitoring of electrolyte and creatinine levels </a:t>
            </a:r>
          </a:p>
          <a:p>
            <a:pPr>
              <a:lnSpc>
                <a:spcPct val="200000"/>
              </a:lnSpc>
            </a:pPr>
            <a:r>
              <a:rPr lang="en-US" b="1" dirty="0"/>
              <a:t>Avoidance of foods with high potassium or phosphorous content </a:t>
            </a:r>
          </a:p>
        </p:txBody>
      </p:sp>
    </p:spTree>
    <p:extLst>
      <p:ext uri="{BB962C8B-B14F-4D97-AF65-F5344CB8AC3E}">
        <p14:creationId xmlns:p14="http://schemas.microsoft.com/office/powerpoint/2010/main" val="3992390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9056"/>
            <a:ext cx="10515600" cy="62370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Self Monitoring of Blood Glucose Frequency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E745CF-0E22-8F1B-50EE-07A120217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345726"/>
              </p:ext>
            </p:extLst>
          </p:nvPr>
        </p:nvGraphicFramePr>
        <p:xfrm>
          <a:off x="838199" y="893137"/>
          <a:ext cx="10682178" cy="584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770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When to break the 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88" y="1430079"/>
            <a:ext cx="11036596" cy="4949456"/>
          </a:xfrm>
        </p:spPr>
        <p:txBody>
          <a:bodyPr>
            <a:normAutofit lnSpcReduction="10000"/>
          </a:bodyPr>
          <a:lstStyle/>
          <a:p>
            <a:r>
              <a:rPr lang="en-US" sz="3000" b="1" dirty="0"/>
              <a:t>ALL INDIVIDUALS SHOULD BREAK THEIR FAST IF:</a:t>
            </a:r>
          </a:p>
          <a:p>
            <a:pPr marL="0" indent="0">
              <a:buNone/>
            </a:pPr>
            <a:endParaRPr lang="en-US" sz="3000" b="1" dirty="0"/>
          </a:p>
          <a:p>
            <a:pPr lvl="1">
              <a:lnSpc>
                <a:spcPct val="150000"/>
              </a:lnSpc>
            </a:pPr>
            <a:r>
              <a:rPr lang="en-US" sz="2600" b="1" dirty="0"/>
              <a:t> </a:t>
            </a:r>
            <a:r>
              <a:rPr lang="en-US" sz="3000" b="1" dirty="0"/>
              <a:t>Blood glucose &lt;70 mg/dL (3.9 mmol/L)</a:t>
            </a:r>
          </a:p>
          <a:p>
            <a:pPr lvl="2">
              <a:lnSpc>
                <a:spcPct val="150000"/>
              </a:lnSpc>
            </a:pPr>
            <a:r>
              <a:rPr lang="en-US" sz="2800" b="1" dirty="0"/>
              <a:t>Re-check within 1 hour if blood glucose is between 70–90 mg/dL (3.9–5.0 mmol/L)</a:t>
            </a:r>
          </a:p>
          <a:p>
            <a:pPr lvl="1">
              <a:lnSpc>
                <a:spcPct val="150000"/>
              </a:lnSpc>
            </a:pPr>
            <a:r>
              <a:rPr lang="en-US" sz="3000" b="1" dirty="0"/>
              <a:t>Blood glucose &gt;300 mg/dL (16.6mmol/L)</a:t>
            </a:r>
          </a:p>
          <a:p>
            <a:pPr lvl="1">
              <a:lnSpc>
                <a:spcPct val="150000"/>
              </a:lnSpc>
            </a:pPr>
            <a:r>
              <a:rPr lang="en-US" sz="3000" b="1" dirty="0"/>
              <a:t>Symptoms of hypoglycemia, hyperglycemia, dehydration or acute illness occur</a:t>
            </a:r>
          </a:p>
        </p:txBody>
      </p:sp>
    </p:spTree>
    <p:extLst>
      <p:ext uri="{BB962C8B-B14F-4D97-AF65-F5344CB8AC3E}">
        <p14:creationId xmlns:p14="http://schemas.microsoft.com/office/powerpoint/2010/main" val="2777671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2C07-CD1A-417C-BA53-47F57DDD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86" y="563526"/>
            <a:ext cx="11472529" cy="7921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+mn-lt"/>
              </a:rPr>
              <a:t>What do studies tell us about use of OAD agents during Ramadan?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445C8CB-FF70-4F80-AC4A-18E0BA7F9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96213"/>
              </p:ext>
            </p:extLst>
          </p:nvPr>
        </p:nvGraphicFramePr>
        <p:xfrm>
          <a:off x="769088" y="1522598"/>
          <a:ext cx="10515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103">
                  <a:extLst>
                    <a:ext uri="{9D8B030D-6E8A-4147-A177-3AD203B41FA5}">
                      <a16:colId xmlns:a16="http://schemas.microsoft.com/office/drawing/2014/main" val="147343863"/>
                    </a:ext>
                  </a:extLst>
                </a:gridCol>
                <a:gridCol w="2945218">
                  <a:extLst>
                    <a:ext uri="{9D8B030D-6E8A-4147-A177-3AD203B41FA5}">
                      <a16:colId xmlns:a16="http://schemas.microsoft.com/office/drawing/2014/main" val="317913173"/>
                    </a:ext>
                  </a:extLst>
                </a:gridCol>
                <a:gridCol w="2488019">
                  <a:extLst>
                    <a:ext uri="{9D8B030D-6E8A-4147-A177-3AD203B41FA5}">
                      <a16:colId xmlns:a16="http://schemas.microsoft.com/office/drawing/2014/main" val="432201669"/>
                    </a:ext>
                  </a:extLst>
                </a:gridCol>
                <a:gridCol w="2066260">
                  <a:extLst>
                    <a:ext uri="{9D8B030D-6E8A-4147-A177-3AD203B41FA5}">
                      <a16:colId xmlns:a16="http://schemas.microsoft.com/office/drawing/2014/main" val="2571765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Studies in Ramadan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Dose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Hypo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3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Acarbose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Not 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28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Metformin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Not 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 need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9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Pioglitazone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Limited 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 need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467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High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8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Non-SUs Insulin secretagogues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Limited (observational)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8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DPP 4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Well studied, RCTs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1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SGLT 2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Well 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No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01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43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What do DPP-4 inhibitors have to offer to diabetes people who are fasting?</a:t>
            </a:r>
          </a:p>
          <a:p>
            <a:pPr marL="0" indent="0" algn="ctr">
              <a:buNone/>
            </a:pPr>
            <a:endParaRPr lang="en-GB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76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research&#10;&#10;Description automatically generated">
            <a:extLst>
              <a:ext uri="{FF2B5EF4-FFF2-40B4-BE49-F238E27FC236}">
                <a16:creationId xmlns:a16="http://schemas.microsoft.com/office/drawing/2014/main" id="{61877DF5-F7A2-D544-E8F7-CC06E96F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58" y="275441"/>
            <a:ext cx="11075942" cy="32935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EC2274-02EB-D065-A48E-8EDF63C30C45}"/>
              </a:ext>
            </a:extLst>
          </p:cNvPr>
          <p:cNvSpPr txBox="1"/>
          <p:nvPr/>
        </p:nvSpPr>
        <p:spPr>
          <a:xfrm>
            <a:off x="567267" y="3865309"/>
            <a:ext cx="110151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Vildagliptin Experience Compared To gliclazide Observed during Ramadan (VECTOR) study was an early, prospective, observational, ≥16-week study of 72 fasting UK Muslim patients with type 2 diabetes.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Patients enrolled in the study had received treatment with either vildagliptin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mg twice daily or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sulphonylurea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(SU) as an add-on to metformin for ≥4 weeks prior to fasting.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Significantly lower rates of hypoglycaemia were reported with vildagliptin compared with gliclazide treatment during Ramadan.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  <a:p>
            <a:pPr marL="227983" marR="0" lvl="0" indent="-227983" algn="l" defTabSz="911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7983" marR="0" lvl="0" indent="-227983" algn="l" defTabSz="911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Reference:</a:t>
            </a:r>
          </a:p>
          <a:p>
            <a:pPr marL="227983" marR="0" lvl="0" indent="-227983" algn="l" defTabSz="911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Hassanein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M, et al. CMRO 2011; 27:1367–74</a:t>
            </a:r>
          </a:p>
        </p:txBody>
      </p:sp>
    </p:spTree>
    <p:extLst>
      <p:ext uri="{BB962C8B-B14F-4D97-AF65-F5344CB8AC3E}">
        <p14:creationId xmlns:p14="http://schemas.microsoft.com/office/powerpoint/2010/main" val="22140175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87"/>
          <p:cNvSpPr>
            <a:spLocks noChangeArrowheads="1"/>
          </p:cNvSpPr>
          <p:nvPr/>
        </p:nvSpPr>
        <p:spPr bwMode="auto">
          <a:xfrm>
            <a:off x="1524005" y="6081338"/>
            <a:ext cx="9142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Arial" charset="0"/>
                <a:cs typeface="Arial" charset="0"/>
              </a:rPr>
              <a:t>HE = hypoglycaemic event; T2DM = type 2 diabetes mellitus; CI = confidence interval; SU  = sulphonylurea; DPP4 = dipeptidyl peptidase 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Hypoglycaemic</a:t>
            </a: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events defined as plasma glucose measurement &lt;3.5 mmol/L with or without symptoms</a:t>
            </a:r>
            <a:r>
              <a:rPr lang="en-GB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.*Hypoglycaemia was the only adverse event monitored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6200000">
            <a:off x="2422228" y="3357720"/>
            <a:ext cx="2144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/>
                <a:cs typeface="Arial" charset="0"/>
              </a:rPr>
              <a:t>Patients experiencing ≥1 HE (%)</a:t>
            </a: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Significantly fewer hypoglycaemic events in fasting Muslim patients with T2DM receiving vildagliptin versus an SU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D2F6E-F1C2-4CDB-AA73-0A6275F1A8D5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3619479" y="2349237"/>
          <a:ext cx="467044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3195485" y="5207339"/>
            <a:ext cx="60595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FFFF00"/>
                </a:solidFill>
                <a:latin typeface="Arial" charset="0"/>
                <a:cs typeface="Arial" charset="0"/>
              </a:rPr>
              <a:t>Between groups difference –53.8% (95% CI: –74.9 to –26.3); P&lt;0.001</a:t>
            </a:r>
          </a:p>
        </p:txBody>
      </p:sp>
      <p:sp>
        <p:nvSpPr>
          <p:cNvPr id="15" name="Rectangle 87"/>
          <p:cNvSpPr>
            <a:spLocks noChangeArrowheads="1"/>
          </p:cNvSpPr>
          <p:nvPr/>
        </p:nvSpPr>
        <p:spPr bwMode="auto">
          <a:xfrm>
            <a:off x="1524001" y="6414517"/>
            <a:ext cx="87143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Devendra D et al. Int J Clin Pract 2009;63:1446–50</a:t>
            </a:r>
          </a:p>
        </p:txBody>
      </p:sp>
      <p:sp>
        <p:nvSpPr>
          <p:cNvPr id="19" name="AutoShape 219"/>
          <p:cNvSpPr>
            <a:spLocks noChangeArrowheads="1"/>
          </p:cNvSpPr>
          <p:nvPr/>
        </p:nvSpPr>
        <p:spPr bwMode="invGray">
          <a:xfrm>
            <a:off x="2192600" y="1520170"/>
            <a:ext cx="7521678" cy="921814"/>
          </a:xfrm>
          <a:prstGeom prst="roundRect">
            <a:avLst>
              <a:gd name="adj" fmla="val 16667"/>
            </a:avLst>
          </a:prstGeom>
          <a:solidFill>
            <a:srgbClr val="00008A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GB" sz="1600" b="1" dirty="0">
                <a:solidFill>
                  <a:srgbClr val="FFFF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UK observational study in patients with T2DM fasting during Ramadan (baseline HbA1c &gt;8.5%) treated with metformin in addition to the DPP4 inhibitor, vildagliptin or gliclazide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5275" y="5634039"/>
            <a:ext cx="901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*Total number of HEs was 24 with gliclazide and 2 with vildagliptin, one severe HE with </a:t>
            </a:r>
            <a:r>
              <a:rPr lang="en-GB" sz="12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gliclazide</a:t>
            </a:r>
            <a:r>
              <a:rPr lang="en-GB" sz="1200" b="1" dirty="0">
                <a:solidFill>
                  <a:srgbClr val="FFFFFF"/>
                </a:solidFill>
                <a:latin typeface="Arial" charset="0"/>
                <a:cs typeface="Arial" charset="0"/>
              </a:rPr>
              <a:t> &amp; none with vildagliptin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91678" y="4880338"/>
            <a:ext cx="3694632" cy="318410"/>
            <a:chOff x="3135124" y="5539557"/>
            <a:chExt cx="3341244" cy="318410"/>
          </a:xfrm>
        </p:grpSpPr>
        <p:sp>
          <p:nvSpPr>
            <p:cNvPr id="21" name="TextBox 20"/>
            <p:cNvSpPr txBox="1"/>
            <p:nvPr/>
          </p:nvSpPr>
          <p:spPr>
            <a:xfrm>
              <a:off x="3135124" y="5550190"/>
              <a:ext cx="21258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Vildagliptin (n=26)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9467" y="5539557"/>
              <a:ext cx="1646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 SU</a:t>
              </a:r>
              <a:r>
                <a:rPr lang="en-US" sz="14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‡</a:t>
              </a:r>
              <a:r>
                <a:rPr lang="en-GB" sz="14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(n=26)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2618" y="5911038"/>
            <a:ext cx="20505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‡ </a:t>
            </a: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 = Sulfonylurea (</a:t>
            </a:r>
            <a:r>
              <a:rPr lang="en-US" sz="1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gliclazide</a:t>
            </a: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</a:t>
            </a:r>
            <a:endParaRPr lang="en-US" sz="1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VECTOR study: HbA1c changes in fasting Muslim patients with T2DM receiving vildagliptin versus an SU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938947" y="2068269"/>
            <a:ext cx="5055055" cy="2624097"/>
            <a:chOff x="1434610" y="2579943"/>
            <a:chExt cx="5055055" cy="2624097"/>
          </a:xfrm>
        </p:grpSpPr>
        <p:graphicFrame>
          <p:nvGraphicFramePr>
            <p:cNvPr id="34" name="Object 67"/>
            <p:cNvGraphicFramePr>
              <a:graphicFrameLocks noChangeAspect="1"/>
            </p:cNvGraphicFramePr>
            <p:nvPr/>
          </p:nvGraphicFramePr>
          <p:xfrm>
            <a:off x="2238375" y="2925399"/>
            <a:ext cx="4083767" cy="18847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343" name="Text Box 23"/>
            <p:cNvSpPr txBox="1">
              <a:spLocks noChangeArrowheads="1"/>
            </p:cNvSpPr>
            <p:nvPr/>
          </p:nvSpPr>
          <p:spPr bwMode="auto">
            <a:xfrm rot="-5400000">
              <a:off x="397824" y="3616729"/>
              <a:ext cx="253523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Mean change in HbA1c</a:t>
              </a:r>
              <a:b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pre- to post-Ramadan</a:t>
              </a:r>
            </a:p>
          </p:txBody>
        </p:sp>
        <p:sp>
          <p:nvSpPr>
            <p:cNvPr id="14348" name="AutoShape 258"/>
            <p:cNvSpPr>
              <a:spLocks noChangeArrowheads="1"/>
            </p:cNvSpPr>
            <p:nvPr/>
          </p:nvSpPr>
          <p:spPr bwMode="auto">
            <a:xfrm>
              <a:off x="5023021" y="4494220"/>
              <a:ext cx="1250648" cy="308880"/>
            </a:xfrm>
            <a:prstGeom prst="flowChartAlternateProcess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449263" fontAlgn="base">
                <a:spcBef>
                  <a:spcPts val="1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200" dirty="0">
                  <a:solidFill>
                    <a:srgbClr val="FFFFFF"/>
                  </a:solidFill>
                  <a:latin typeface="Arial"/>
                  <a:cs typeface="Arial"/>
                </a:rPr>
                <a:t>–</a:t>
              </a: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0.5; P=0.0262</a:t>
              </a:r>
            </a:p>
          </p:txBody>
        </p:sp>
        <p:sp>
          <p:nvSpPr>
            <p:cNvPr id="14350" name="TextBox 16"/>
            <p:cNvSpPr txBox="1">
              <a:spLocks noChangeArrowheads="1"/>
            </p:cNvSpPr>
            <p:nvPr/>
          </p:nvSpPr>
          <p:spPr bwMode="auto">
            <a:xfrm>
              <a:off x="2486031" y="4291729"/>
              <a:ext cx="9779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–0.4 (NS)</a:t>
              </a:r>
              <a:endParaRPr lang="en-US" sz="12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1828575" y="2856150"/>
              <a:ext cx="482825" cy="1972812"/>
              <a:chOff x="2145333" y="2876734"/>
              <a:chExt cx="484463" cy="1973525"/>
            </a:xfrm>
          </p:grpSpPr>
          <p:sp>
            <p:nvSpPr>
              <p:cNvPr id="14357" name="TextBox 6"/>
              <p:cNvSpPr txBox="1">
                <a:spLocks noChangeArrowheads="1"/>
              </p:cNvSpPr>
              <p:nvPr/>
            </p:nvSpPr>
            <p:spPr bwMode="auto">
              <a:xfrm>
                <a:off x="2230581" y="2876734"/>
                <a:ext cx="399215" cy="277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0.2</a:t>
                </a:r>
              </a:p>
            </p:txBody>
          </p:sp>
          <p:sp>
            <p:nvSpPr>
              <p:cNvPr id="14359" name="TextBox 22"/>
              <p:cNvSpPr txBox="1">
                <a:spLocks noChangeArrowheads="1"/>
              </p:cNvSpPr>
              <p:nvPr/>
            </p:nvSpPr>
            <p:spPr bwMode="auto">
              <a:xfrm>
                <a:off x="2230581" y="3315592"/>
                <a:ext cx="399215" cy="27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0.0</a:t>
                </a:r>
              </a:p>
            </p:txBody>
          </p:sp>
          <p:sp>
            <p:nvSpPr>
              <p:cNvPr id="14361" name="TextBox 24"/>
              <p:cNvSpPr txBox="1">
                <a:spLocks noChangeArrowheads="1"/>
              </p:cNvSpPr>
              <p:nvPr/>
            </p:nvSpPr>
            <p:spPr bwMode="auto">
              <a:xfrm>
                <a:off x="2145334" y="3744608"/>
                <a:ext cx="484462" cy="27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–0.2</a:t>
                </a:r>
              </a:p>
            </p:txBody>
          </p:sp>
          <p:sp>
            <p:nvSpPr>
              <p:cNvPr id="14363" name="TextBox 26"/>
              <p:cNvSpPr txBox="1">
                <a:spLocks noChangeArrowheads="1"/>
              </p:cNvSpPr>
              <p:nvPr/>
            </p:nvSpPr>
            <p:spPr bwMode="auto">
              <a:xfrm>
                <a:off x="2145334" y="4193308"/>
                <a:ext cx="484462" cy="277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–0.4</a:t>
                </a:r>
              </a:p>
            </p:txBody>
          </p:sp>
          <p:sp>
            <p:nvSpPr>
              <p:cNvPr id="14365" name="TextBox 28"/>
              <p:cNvSpPr txBox="1">
                <a:spLocks noChangeArrowheads="1"/>
              </p:cNvSpPr>
              <p:nvPr/>
            </p:nvSpPr>
            <p:spPr bwMode="auto">
              <a:xfrm>
                <a:off x="2145333" y="4573158"/>
                <a:ext cx="484462" cy="277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200" dirty="0">
                    <a:solidFill>
                      <a:srgbClr val="FFFFFF"/>
                    </a:solidFill>
                    <a:latin typeface="Arial" charset="0"/>
                    <a:cs typeface="Arial" charset="0"/>
                  </a:rPr>
                  <a:t>–0.6</a:t>
                </a:r>
              </a:p>
            </p:txBody>
          </p:sp>
        </p:grpSp>
        <p:sp>
          <p:nvSpPr>
            <p:cNvPr id="14352" name="TextBox 29"/>
            <p:cNvSpPr txBox="1">
              <a:spLocks noChangeArrowheads="1"/>
            </p:cNvSpPr>
            <p:nvPr/>
          </p:nvSpPr>
          <p:spPr bwMode="auto">
            <a:xfrm>
              <a:off x="3803202" y="2956223"/>
              <a:ext cx="9779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0.1 (NS)</a:t>
              </a:r>
              <a:endParaRPr lang="en-US" sz="1200" dirty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3" name="TextBox 7"/>
            <p:cNvSpPr txBox="1">
              <a:spLocks noChangeArrowheads="1"/>
            </p:cNvSpPr>
            <p:nvPr/>
          </p:nvSpPr>
          <p:spPr bwMode="auto">
            <a:xfrm>
              <a:off x="2553826" y="4742375"/>
              <a:ext cx="9641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Vildagliptin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(n=20)</a:t>
              </a:r>
            </a:p>
          </p:txBody>
        </p:sp>
        <p:sp>
          <p:nvSpPr>
            <p:cNvPr id="14354" name="TextBox 31"/>
            <p:cNvSpPr txBox="1">
              <a:spLocks noChangeArrowheads="1"/>
            </p:cNvSpPr>
            <p:nvPr/>
          </p:nvSpPr>
          <p:spPr bwMode="auto">
            <a:xfrm>
              <a:off x="3939852" y="4742375"/>
              <a:ext cx="6751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SU</a:t>
              </a:r>
              <a:r>
                <a:rPr lang="en-US" sz="1200" b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‡</a:t>
              </a:r>
              <a:b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</a:b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(n=32)</a:t>
              </a:r>
            </a:p>
          </p:txBody>
        </p:sp>
        <p:sp>
          <p:nvSpPr>
            <p:cNvPr id="14355" name="TextBox 32"/>
            <p:cNvSpPr txBox="1">
              <a:spLocks noChangeArrowheads="1"/>
            </p:cNvSpPr>
            <p:nvPr/>
          </p:nvSpPr>
          <p:spPr bwMode="auto">
            <a:xfrm>
              <a:off x="4886290" y="4742375"/>
              <a:ext cx="16033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2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Between-group difference</a:t>
              </a:r>
            </a:p>
          </p:txBody>
        </p:sp>
      </p:grpSp>
      <p:sp>
        <p:nvSpPr>
          <p:cNvPr id="35" name="AutoShape 219"/>
          <p:cNvSpPr>
            <a:spLocks noChangeArrowheads="1"/>
          </p:cNvSpPr>
          <p:nvPr/>
        </p:nvSpPr>
        <p:spPr bwMode="invGray">
          <a:xfrm>
            <a:off x="2300753" y="1493955"/>
            <a:ext cx="7020239" cy="649399"/>
          </a:xfrm>
          <a:prstGeom prst="roundRect">
            <a:avLst>
              <a:gd name="adj" fmla="val 16667"/>
            </a:avLst>
          </a:prstGeom>
          <a:solidFill>
            <a:srgbClr val="00008A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40000"/>
              </a:spcAft>
            </a:pPr>
            <a:r>
              <a:rPr lang="en-GB" sz="1600" b="1" dirty="0">
                <a:solidFill>
                  <a:srgbClr val="FFFF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HbA1c reduction for vildagliptin vs. gliclazide pre- to post Ramadan; between-group difference −0.5% (P=0.0262)</a:t>
            </a:r>
          </a:p>
        </p:txBody>
      </p:sp>
      <p:sp>
        <p:nvSpPr>
          <p:cNvPr id="36" name="Rectangle 87"/>
          <p:cNvSpPr>
            <a:spLocks noChangeArrowheads="1"/>
          </p:cNvSpPr>
          <p:nvPr/>
        </p:nvSpPr>
        <p:spPr bwMode="auto">
          <a:xfrm>
            <a:off x="1524000" y="5901074"/>
            <a:ext cx="8989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Prospective observational study of up to 16 weeks duration in 72 fasting Muslim patients with T2DM observed in UK clinical practice, receiving vildagliptin or SU as an add-on treatment to </a:t>
            </a:r>
            <a:r>
              <a:rPr lang="en-GB" sz="1000" kern="0" dirty="0" err="1">
                <a:solidFill>
                  <a:srgbClr val="FFFFFF"/>
                </a:solidFill>
                <a:latin typeface="Arial" charset="0"/>
                <a:cs typeface="Arial" charset="0"/>
              </a:rPr>
              <a:t>metformin</a:t>
            </a:r>
            <a:r>
              <a:rPr lang="en-GB" sz="1000" kern="0" dirty="0">
                <a:solidFill>
                  <a:srgbClr val="FFFFFF"/>
                </a:solidFill>
                <a:latin typeface="Arial" charset="0"/>
                <a:cs typeface="Arial" charset="0"/>
              </a:rPr>
              <a:t>; p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er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protocol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set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with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pre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- and post Ramadan HbA1c 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assessments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, HbA1c;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safety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set,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AEs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 and </a:t>
            </a:r>
            <a:r>
              <a:rPr lang="fr-FR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SAEs</a:t>
            </a:r>
            <a:r>
              <a:rPr lang="fr-FR" sz="1000" dirty="0">
                <a:solidFill>
                  <a:srgbClr val="FFFFFF"/>
                </a:solidFill>
                <a:latin typeface="Arial" charset="0"/>
                <a:cs typeface="Arial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rgbClr val="FFFFFF"/>
                </a:solidFill>
                <a:latin typeface="Arial" charset="0"/>
                <a:cs typeface="Arial" charset="0"/>
              </a:rPr>
              <a:t>‡ </a:t>
            </a: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SU = Sulfonylurea (</a:t>
            </a:r>
            <a:r>
              <a:rPr lang="en-US" sz="1000" dirty="0" err="1">
                <a:solidFill>
                  <a:srgbClr val="FFFFFF"/>
                </a:solidFill>
                <a:latin typeface="Arial" charset="0"/>
                <a:cs typeface="Arial" charset="0"/>
              </a:rPr>
              <a:t>gliclazide</a:t>
            </a:r>
            <a:r>
              <a:rPr lang="en-US" sz="1000" dirty="0">
                <a:solidFill>
                  <a:srgbClr val="FFFFFF"/>
                </a:solidFill>
                <a:latin typeface="Arial" charset="0"/>
                <a:cs typeface="Arial" charset="0"/>
              </a:rPr>
              <a:t>); </a:t>
            </a:r>
            <a:r>
              <a:rPr lang="en-GB" sz="1000" dirty="0">
                <a:solidFill>
                  <a:srgbClr val="FFFFFF"/>
                </a:solidFill>
                <a:latin typeface="Arial" charset="0"/>
                <a:cs typeface="Arial" charset="0"/>
              </a:rPr>
              <a:t>VECTOR= Vildagliptin Experience Compared To gliclazide Observed during Ramadan; AE = adverse event; SAE = severe adverse event; NS = non-significant difference pre- to post Ramadan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524000" y="6572273"/>
            <a:ext cx="8377238" cy="246221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a-DK" sz="1000" dirty="0">
                <a:solidFill>
                  <a:srgbClr val="FFFFFF"/>
                </a:solidFill>
              </a:rPr>
              <a:t>Hassanein M et al. Curr Med Res Opin 2011;27:1367–74</a:t>
            </a:r>
          </a:p>
        </p:txBody>
      </p:sp>
      <p:sp>
        <p:nvSpPr>
          <p:cNvPr id="24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239376" y="6584950"/>
            <a:ext cx="428625" cy="325438"/>
          </a:xfrm>
        </p:spPr>
        <p:txBody>
          <a:bodyPr/>
          <a:lstStyle/>
          <a:p>
            <a:pPr>
              <a:defRPr/>
            </a:pPr>
            <a:fld id="{5E7D2F6E-F1C2-4CDB-AA73-0A6275F1A8D5}" type="slidenum">
              <a:rPr lang="en-US" sz="1200"/>
              <a:pPr>
                <a:defRPr/>
              </a:pPr>
              <a:t>39</a:t>
            </a:fld>
            <a:endParaRPr lang="en-US" sz="1200" dirty="0"/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1847851" y="4861264"/>
            <a:ext cx="8494713" cy="104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0663" indent="-220663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Mean number of missed doses was lower with vildagliptin  </a:t>
            </a:r>
            <a:r>
              <a:rPr lang="en-GB" sz="1400" dirty="0">
                <a:solidFill>
                  <a:srgbClr val="FFFFFF"/>
                </a:solidFill>
                <a:latin typeface="Arial" charset="0"/>
                <a:cs typeface="Arial" charset="0"/>
              </a:rPr>
              <a:t>(mean between-group difference –7.4; P=0.0204)</a:t>
            </a:r>
          </a:p>
          <a:p>
            <a:pPr marL="220663" indent="-220663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n-GB" sz="400" b="1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marL="220663" indent="-220663" eaLnBrk="0" fontAlgn="base" hangingPunct="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GB" sz="1400" dirty="0">
                <a:solidFill>
                  <a:srgbClr val="FFFFFF"/>
                </a:solidFill>
                <a:latin typeface="Arial" charset="0"/>
                <a:cs typeface="Arial" charset="0"/>
              </a:rPr>
              <a:t>Body weight remained unchanged in both groups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B5CB6-4DEF-40C8-BB67-E937D9A8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33" y="1297217"/>
            <a:ext cx="4560584" cy="775067"/>
          </a:xfrm>
        </p:spPr>
        <p:txBody>
          <a:bodyPr anchor="ctr">
            <a:normAutofit fontScale="90000"/>
          </a:bodyPr>
          <a:lstStyle/>
          <a:p>
            <a:r>
              <a:rPr lang="en-US" sz="2800" b="1" dirty="0">
                <a:latin typeface="+mn-lt"/>
              </a:rPr>
              <a:t>Reference from which this presentation was prepared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05E-5A8D-4493-821A-51634345B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19" y="2951383"/>
            <a:ext cx="5082362" cy="361422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dirty="0"/>
              <a:t>International Diabetes Federation and DAR International Alliance. Diabetes and Ramadan: Practical Guidelines, Brussels, Belgium: International Diabetes Federation, 2021. www.idf.org/guidelines/diabetes-in-ramadan and </a:t>
            </a:r>
            <a:r>
              <a:rPr lang="en-US" sz="1600" b="1" dirty="0">
                <a:hlinkClick r:id="rId2"/>
              </a:rPr>
              <a:t>www.daralliance.org</a:t>
            </a:r>
            <a:r>
              <a:rPr lang="en-US" sz="1600" b="1" dirty="0"/>
              <a:t>.  IDF-DAR PRACTICAL GUIDELINES, EDITOR Mohamed </a:t>
            </a:r>
            <a:r>
              <a:rPr lang="en-US" sz="1600" b="1" dirty="0" err="1"/>
              <a:t>Hassanein</a:t>
            </a:r>
            <a:r>
              <a:rPr lang="en-US" sz="1600" b="1" dirty="0"/>
              <a:t> (Dubai Hospital, Dubai Health Authority, Dubai, UAE)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1" dirty="0"/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dirty="0"/>
              <a:t>Acknowledgement to authors: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Chapter lead: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Mohamed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Hassanein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Authors: </a:t>
            </a: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Bachar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Afandi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Monira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Alarouj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Shehla Shaikh</a:t>
            </a:r>
          </a:p>
          <a:p>
            <a:pPr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  <a:p>
            <a:endParaRPr lang="en-US" sz="1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9E375-F7E3-4406-AB8B-C97725051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330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5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1874" y="4016184"/>
            <a:ext cx="1045192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Pct val="200000"/>
              <a:buFont typeface="Wingdings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multinational non-interventional study to assess the effects of vildagliptin relative to sulphonylurea as dual therapy with metformin (or as monotherapy*) in Muslim patients with type 2 diabetes fasting during Ramadan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6043741"/>
            <a:ext cx="3645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*In countries with approved monotherapy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4151" y="1252836"/>
            <a:ext cx="106596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VIRTUE study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ildaglipt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expe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ience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compared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wi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sulfonyl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obs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rved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during Ramadan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idx="1"/>
          </p:nvPr>
        </p:nvSpPr>
        <p:spPr>
          <a:xfrm>
            <a:off x="400833" y="1344614"/>
            <a:ext cx="11567786" cy="48005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Aims: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GB" sz="2400" b="1" dirty="0"/>
              <a:t>the </a:t>
            </a:r>
            <a:r>
              <a:rPr lang="en-GB" sz="2400" b="1" dirty="0" err="1">
                <a:solidFill>
                  <a:srgbClr val="FF0000"/>
                </a:solidFill>
              </a:rPr>
              <a:t>V</a:t>
            </a:r>
            <a:r>
              <a:rPr lang="en-GB" sz="2400" b="1" dirty="0" err="1"/>
              <a:t>ildaglipt</a:t>
            </a:r>
            <a:r>
              <a:rPr lang="en-GB" sz="2400" b="1" dirty="0" err="1">
                <a:solidFill>
                  <a:srgbClr val="FF0000"/>
                </a:solidFill>
              </a:rPr>
              <a:t>I</a:t>
            </a:r>
            <a:r>
              <a:rPr lang="en-GB" sz="2400" b="1" dirty="0" err="1"/>
              <a:t>n</a:t>
            </a:r>
            <a:r>
              <a:rPr lang="en-GB" sz="2400" b="1" dirty="0"/>
              <a:t> expe</a:t>
            </a:r>
            <a:r>
              <a:rPr lang="en-GB" sz="2400" b="1" dirty="0">
                <a:solidFill>
                  <a:srgbClr val="FF0000"/>
                </a:solidFill>
              </a:rPr>
              <a:t>R</a:t>
            </a:r>
            <a:r>
              <a:rPr lang="en-GB" sz="2400" b="1" dirty="0"/>
              <a:t>ience compared wi</a:t>
            </a:r>
            <a:r>
              <a:rPr lang="en-GB" sz="2400" b="1" dirty="0">
                <a:solidFill>
                  <a:srgbClr val="FF0000"/>
                </a:solidFill>
              </a:rPr>
              <a:t>T</a:t>
            </a:r>
            <a:r>
              <a:rPr lang="en-GB" sz="2400" b="1" dirty="0"/>
              <a:t>h sulfonyl</a:t>
            </a:r>
            <a:r>
              <a:rPr lang="en-GB" sz="2400" b="1" dirty="0">
                <a:solidFill>
                  <a:srgbClr val="FF0000"/>
                </a:solidFill>
              </a:rPr>
              <a:t>U</a:t>
            </a:r>
            <a:r>
              <a:rPr lang="en-GB" sz="2400" b="1" dirty="0"/>
              <a:t>reas obs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en-GB" sz="2400" b="1" dirty="0"/>
              <a:t>rved during Ramadan (VIRTUE) study was a prospective, multinational, non-interventional study to expand available data on vildagliptin therapy in patients with T2DM fasting during Ramadan in a real-world setting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GB" altLang="zh-TW" sz="700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TW" sz="2400" b="1" dirty="0">
                <a:ea typeface="新細明體" pitchFamily="18" charset="-120"/>
                <a:cs typeface="Arial" pitchFamily="34" charset="0"/>
              </a:rPr>
              <a:t>Objectives: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to assess the effect of vildagliptin compared with SUs on hypoglycaemia in Muslim patients fasting during Ramadan in a real-world setting, using a large population of patients from the Middle East and Asia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to assess changes in body weight, safety and treatment compliance for both therapies</a:t>
            </a:r>
          </a:p>
          <a:p>
            <a:pPr marL="0" indent="0" algn="ctr" fontAlgn="t">
              <a:spcBef>
                <a:spcPts val="0"/>
              </a:spcBef>
              <a:buNone/>
            </a:pPr>
            <a:r>
              <a:rPr lang="en-GB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Vildagliptin</a:t>
            </a: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(n=669)          SU (n=621) 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altLang="zh-TW" sz="2400" b="1" baseline="30000" dirty="0">
              <a:ea typeface="新細明體" pitchFamily="18" charset="-12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VIRTUE: aims and objectives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239376" y="6584950"/>
            <a:ext cx="428625" cy="3254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522389" y="6444925"/>
            <a:ext cx="5556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charset="0"/>
              </a:rPr>
              <a:t>SU = sulphonylurea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1" y="6444068"/>
            <a:ext cx="706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921" y="158751"/>
            <a:ext cx="9939401" cy="1012825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VIRTUE study: significantly fewer patients experienced </a:t>
            </a:r>
            <a:br>
              <a:rPr lang="en-GB" b="1" dirty="0">
                <a:solidFill>
                  <a:srgbClr val="0070C0"/>
                </a:solidFill>
                <a:latin typeface="+mn-lt"/>
              </a:rPr>
            </a:br>
            <a:r>
              <a:rPr lang="en-GB" b="1" dirty="0">
                <a:solidFill>
                  <a:srgbClr val="0070C0"/>
                </a:solidFill>
                <a:latin typeface="+mn-lt"/>
              </a:rPr>
              <a:t>≥1 hypoglycaemic event with vildagliptin vs. SUs during Ramadan</a:t>
            </a: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2248396" y="2238889"/>
          <a:ext cx="2960437" cy="3271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637848" y="366414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Patients (n) with ≥1 hypoglycaemic event</a:t>
            </a:r>
          </a:p>
        </p:txBody>
      </p:sp>
      <p:sp>
        <p:nvSpPr>
          <p:cNvPr id="19" name="Down Arrow 18"/>
          <p:cNvSpPr/>
          <p:nvPr/>
        </p:nvSpPr>
        <p:spPr bwMode="auto">
          <a:xfrm>
            <a:off x="4918769" y="2800987"/>
            <a:ext cx="180000" cy="183600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99736" y="5561685"/>
            <a:ext cx="152400" cy="152400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373334" y="5561685"/>
            <a:ext cx="152400" cy="15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2919" y="5477720"/>
            <a:ext cx="358457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Vildagliptin (n=669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             SU (n=621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08338" y="2254270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~3.5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-fold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78303" y="2099588"/>
            <a:ext cx="1021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P&lt;0.001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6127725"/>
            <a:ext cx="898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Number of patients with a post-baseline assessment of hypoglycaemic events.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Hypoglycaemia defined as grade 1 (mild): reported symptoms by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patient and/or blood glucose  measurement of &lt;3.9 mmol/L (70 mg/dL) or grade 2 (severe): need for third party assistance.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Fisher’s exact test</a:t>
            </a:r>
          </a:p>
        </p:txBody>
      </p:sp>
      <p:sp>
        <p:nvSpPr>
          <p:cNvPr id="29" name="AutoShape 219"/>
          <p:cNvSpPr>
            <a:spLocks noChangeArrowheads="1"/>
          </p:cNvSpPr>
          <p:nvPr/>
        </p:nvSpPr>
        <p:spPr bwMode="invGray">
          <a:xfrm>
            <a:off x="1390389" y="1503315"/>
            <a:ext cx="4895616" cy="445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Patients with ≥1 hypoglycaemic event</a:t>
            </a:r>
          </a:p>
        </p:txBody>
      </p:sp>
      <p:sp>
        <p:nvSpPr>
          <p:cNvPr id="32" name="AutoShape 219"/>
          <p:cNvSpPr>
            <a:spLocks noChangeArrowheads="1"/>
          </p:cNvSpPr>
          <p:nvPr/>
        </p:nvSpPr>
        <p:spPr bwMode="invGray">
          <a:xfrm>
            <a:off x="6933523" y="1318814"/>
            <a:ext cx="3574990" cy="7856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Patients with grade 2 hypoglycaemic events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1536973" y="6437560"/>
            <a:ext cx="55562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charset="0"/>
              </a:rPr>
              <a:t>SU = sulphonylurea</a:t>
            </a:r>
            <a:endParaRPr kumimoji="1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2519" y="2268865"/>
            <a:ext cx="90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(19.8%)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29911" y="4098564"/>
            <a:ext cx="790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(5.4%)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395019" y="3664146"/>
            <a:ext cx="26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Patients (n) with grade 2 hypoglycaemic event</a:t>
            </a:r>
          </a:p>
        </p:txBody>
      </p:sp>
      <p:graphicFrame>
        <p:nvGraphicFramePr>
          <p:cNvPr id="8" name="Content Placeholder 9"/>
          <p:cNvGraphicFramePr>
            <a:graphicFrameLocks/>
          </p:cNvGraphicFramePr>
          <p:nvPr/>
        </p:nvGraphicFramePr>
        <p:xfrm>
          <a:off x="7069778" y="2196281"/>
          <a:ext cx="2669536" cy="32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06655" y="46426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37373" y="2173818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P=0.053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59190" y="50582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1697" y="6593502"/>
            <a:ext cx="78592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1434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2484810" y="2286000"/>
          <a:ext cx="7557650" cy="349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832328" y="3706714"/>
            <a:ext cx="271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Patients with ≥1 hypoglycaemic event (%)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3528" y="476906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5.4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0206" y="37022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17.9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9644" y="5285097"/>
            <a:ext cx="6567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4863" algn="l"/>
                <a:tab pos="1882775" algn="l"/>
                <a:tab pos="2962275" algn="l"/>
                <a:tab pos="4040188" algn="l"/>
                <a:tab pos="4121150" algn="l"/>
                <a:tab pos="5199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n/N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36/669	63/351 	38/198  	21/66 	1/8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7888" y="5584372"/>
            <a:ext cx="1312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  <a:tab pos="1882775" algn="l"/>
                <a:tab pos="2776538" algn="l"/>
                <a:tab pos="4310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Vildagliptin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4800" y="35444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8064" y="24461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31.8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7656" y="415946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12.5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3802" y="5584372"/>
            <a:ext cx="1354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  <a:tab pos="1882775" algn="l"/>
                <a:tab pos="2776538" algn="l"/>
                <a:tab pos="4310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Glimepiride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48830" y="5584373"/>
            <a:ext cx="135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  <a:tab pos="1882775" algn="l"/>
                <a:tab pos="2776538" algn="l"/>
                <a:tab pos="4310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Gliclazide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7656" y="5584372"/>
            <a:ext cx="1644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  <a:tab pos="1882775" algn="l"/>
                <a:tab pos="2776538" algn="l"/>
                <a:tab pos="4310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Glibenclamide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25974" y="5584373"/>
            <a:ext cx="1216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7913" algn="l"/>
                <a:tab pos="1882775" algn="l"/>
                <a:tab pos="2776538" algn="l"/>
                <a:tab pos="4310063" algn="l"/>
              </a:tabLst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Glipizide</a:t>
            </a:r>
          </a:p>
        </p:txBody>
      </p:sp>
      <p:sp>
        <p:nvSpPr>
          <p:cNvPr id="19" name="AutoShape 219"/>
          <p:cNvSpPr>
            <a:spLocks noChangeArrowheads="1"/>
          </p:cNvSpPr>
          <p:nvPr/>
        </p:nvSpPr>
        <p:spPr bwMode="invGray">
          <a:xfrm>
            <a:off x="3379711" y="1740321"/>
            <a:ext cx="5454650" cy="445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Patients (%) with ≥1 hypoglycaemic event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847851" y="158751"/>
            <a:ext cx="8818563" cy="101282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+mn-lt"/>
              </a:rPr>
              <a:t>VIRTUE: hypoglycaemia results consistent regardless of SU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38292" y="6435821"/>
            <a:ext cx="6329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Post hoc descriptive analysis;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Safety set; SU =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sulphonylurea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6440" y="6590992"/>
            <a:ext cx="7859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7574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VIRTUE: HbA1c changes with vildagliptin and SUs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627179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within and between-treatment differences were based only on patients with HbA1c levels assessed at both baseline and end of study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Two-sample t test;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091346" y="2072258"/>
          <a:ext cx="5715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57450" y="5002214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–1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909437" y="3410848"/>
            <a:ext cx="3048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Mean change in HbA1c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from baseline (%)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6895" y="4992689"/>
            <a:ext cx="1326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 (n=417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95575" y="4992689"/>
            <a:ext cx="2146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Vildagliptin (n=485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46791" y="4992688"/>
            <a:ext cx="211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Between-treatment difference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53042" y="3698117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0.24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579165" y="2856633"/>
            <a:ext cx="72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0.02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89116" y="3730503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0.26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P&lt;0.001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</a:p>
        </p:txBody>
      </p:sp>
      <p:sp>
        <p:nvSpPr>
          <p:cNvPr id="19" name="AutoShape 219"/>
          <p:cNvSpPr>
            <a:spLocks noChangeArrowheads="1"/>
          </p:cNvSpPr>
          <p:nvPr/>
        </p:nvSpPr>
        <p:spPr bwMode="invGray">
          <a:xfrm>
            <a:off x="3162795" y="1553624"/>
            <a:ext cx="8066789" cy="513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Mean change in HbA1c (%) pre- to post-Ramadan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619375" y="6419010"/>
            <a:ext cx="64864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charset="0"/>
              </a:rPr>
              <a:t> SU = sulphonylurea; HbA1c  =  haemoglobin A1c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47925" y="4040189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–0.5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38400" y="3059114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7925" y="2068514"/>
            <a:ext cx="781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3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42659" y="6597802"/>
            <a:ext cx="9175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14327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663" y="158751"/>
            <a:ext cx="10565703" cy="1012825"/>
          </a:xfrm>
        </p:spPr>
        <p:txBody>
          <a:bodyPr>
            <a:normAutofit/>
          </a:bodyPr>
          <a:lstStyle/>
          <a:p>
            <a:pPr>
              <a:tabLst>
                <a:tab pos="712788" algn="l"/>
              </a:tabLst>
            </a:pPr>
            <a:r>
              <a:rPr lang="en-GB" sz="3200" b="1" dirty="0">
                <a:solidFill>
                  <a:srgbClr val="0070C0"/>
                </a:solidFill>
                <a:latin typeface="+mn-lt"/>
              </a:rPr>
              <a:t>VIRTUE: changes in body weight with vildagliptin and SUs</a:t>
            </a: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 rot="16200000">
            <a:off x="1296381" y="3299396"/>
            <a:ext cx="28573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Mean body weight change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baseline (kg)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7255" y="6301902"/>
            <a:ext cx="87652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mean change in body weight and the between-treatment difference were based only on patients with body weight assessments at both baseline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and end of study.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Two-sample t test; SU =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sulphonylurea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AutoShape 219"/>
          <p:cNvSpPr>
            <a:spLocks noChangeArrowheads="1"/>
          </p:cNvSpPr>
          <p:nvPr/>
        </p:nvSpPr>
        <p:spPr bwMode="invGray">
          <a:xfrm>
            <a:off x="2910979" y="1332302"/>
            <a:ext cx="7605669" cy="445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Mean reduction in body weight (kg) pre- to post-Ramadan</a:t>
            </a:r>
          </a:p>
        </p:txBody>
      </p:sp>
      <p:graphicFrame>
        <p:nvGraphicFramePr>
          <p:cNvPr id="47" name="Chart 46"/>
          <p:cNvGraphicFramePr/>
          <p:nvPr/>
        </p:nvGraphicFramePr>
        <p:xfrm>
          <a:off x="3048000" y="1977973"/>
          <a:ext cx="5791200" cy="313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657202" y="476260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 (n=590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30031" y="4762600"/>
            <a:ext cx="1891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Vildagliptin (n=659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13814" y="4750128"/>
            <a:ext cx="2113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Between-treatment difference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6523" y="3362886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0.76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8160" y="2513184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0.13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92947" y="3184562"/>
            <a:ext cx="91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0.63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57014" y="2162900"/>
            <a:ext cx="372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2925763" y="3488997"/>
            <a:ext cx="698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–1</a:t>
            </a:r>
          </a:p>
        </p:txBody>
      </p:sp>
      <p:sp>
        <p:nvSpPr>
          <p:cNvPr id="34" name="TextBox 24"/>
          <p:cNvSpPr txBox="1">
            <a:spLocks noChangeArrowheads="1"/>
          </p:cNvSpPr>
          <p:nvPr/>
        </p:nvSpPr>
        <p:spPr bwMode="auto">
          <a:xfrm>
            <a:off x="2916238" y="4795874"/>
            <a:ext cx="698836" cy="31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8089" y="3430639"/>
            <a:ext cx="2113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P&lt;0.001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‡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2925763" y="4127172"/>
            <a:ext cx="698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–1.5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25763" y="2822247"/>
            <a:ext cx="6988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–0.5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42660" y="6597802"/>
            <a:ext cx="7859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7067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2845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+mn-lt"/>
              </a:rPr>
              <a:t>VIRTUE: mean fasting days and missed doses were similar in </a:t>
            </a:r>
            <a:r>
              <a:rPr lang="en-US" sz="3200" b="1" dirty="0">
                <a:solidFill>
                  <a:srgbClr val="0070C0"/>
                </a:solidFill>
                <a:latin typeface="+mn-lt"/>
              </a:rPr>
              <a:t>both cohorts</a:t>
            </a:r>
            <a:endParaRPr lang="en-GB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524000" y="6450978"/>
            <a:ext cx="5556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charset="0"/>
              </a:rPr>
              <a:t>Safety set. SU = sulphonylurea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 bwMode="auto">
          <a:xfrm>
            <a:off x="1847851" y="5357826"/>
            <a:ext cx="84947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0663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Number of missed doses (mean [SD]) was low and similar in the vildagliptin cohort (0.7 [3.36]) and the SU cohort (0.8 [2.66])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77511" y="1330042"/>
            <a:ext cx="4674588" cy="3920910"/>
            <a:chOff x="2612465" y="1436916"/>
            <a:chExt cx="4674588" cy="3920910"/>
          </a:xfrm>
        </p:grpSpPr>
        <p:graphicFrame>
          <p:nvGraphicFramePr>
            <p:cNvPr id="17" name="Chart 16"/>
            <p:cNvGraphicFramePr/>
            <p:nvPr/>
          </p:nvGraphicFramePr>
          <p:xfrm>
            <a:off x="2969047" y="2095666"/>
            <a:ext cx="3480399" cy="28842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 rot="16200000">
              <a:off x="1242468" y="3249659"/>
              <a:ext cx="326321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  <a:t>Mean number of fasting days </a:t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rPr>
              </a:b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endParaRPr>
            </a:p>
          </p:txBody>
        </p:sp>
        <p:sp>
          <p:nvSpPr>
            <p:cNvPr id="19" name="AutoShape 219"/>
            <p:cNvSpPr>
              <a:spLocks noChangeArrowheads="1"/>
            </p:cNvSpPr>
            <p:nvPr/>
          </p:nvSpPr>
          <p:spPr bwMode="invGray">
            <a:xfrm>
              <a:off x="2874075" y="1436916"/>
              <a:ext cx="4412978" cy="4450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 algn="ctr">
              <a:solidFill>
                <a:srgbClr val="2697FE"/>
              </a:solidFill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Mean number of fasting days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68" y="4837910"/>
              <a:ext cx="1361270" cy="519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Vildagliptin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    (n=669)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3504" y="4837910"/>
              <a:ext cx="814647" cy="519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SU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(n=624)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42660" y="6597802"/>
            <a:ext cx="7859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Arouj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22909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47" y="1442588"/>
            <a:ext cx="10822487" cy="433772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2400" b="1" dirty="0"/>
              <a:t>Largest study to date assessing the relative benefit of DPP-4 inhibitor treatment in Muslim patients with T2DM fasting during Ramadan</a:t>
            </a:r>
            <a:r>
              <a:rPr lang="en-GB" sz="2400" b="1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en-GB" sz="2400" b="1" dirty="0"/>
              <a:t>A significant and clinically relevant ~3.5-fold lower incidence of hypoglycaemic events with vildagliptin versus SU treatment was reported during fasting</a:t>
            </a:r>
            <a:r>
              <a:rPr lang="en-GB" sz="2400" b="1" baseline="30000" dirty="0"/>
              <a:t>1</a:t>
            </a:r>
            <a:endParaRPr lang="en-GB" sz="2400" b="1" dirty="0"/>
          </a:p>
          <a:p>
            <a:pPr lvl="1">
              <a:spcAft>
                <a:spcPts val="1200"/>
              </a:spcAft>
            </a:pPr>
            <a:r>
              <a:rPr lang="en-GB" sz="2400" b="1" dirty="0"/>
              <a:t>This effect was achieved without episodes of severe hypoglycaemia</a:t>
            </a:r>
            <a:r>
              <a:rPr lang="en-GB" sz="2400" b="1" baseline="30000" dirty="0"/>
              <a:t>1</a:t>
            </a:r>
            <a:r>
              <a:rPr lang="en-GB" sz="2400" b="1" dirty="0"/>
              <a:t> and consistent with previous research</a:t>
            </a:r>
            <a:r>
              <a:rPr lang="en-GB" sz="2400" b="1" baseline="30000" dirty="0"/>
              <a:t>2,3</a:t>
            </a:r>
          </a:p>
          <a:p>
            <a:pPr lvl="1">
              <a:spcAft>
                <a:spcPts val="1200"/>
              </a:spcAft>
            </a:pPr>
            <a:r>
              <a:rPr lang="en-US" sz="2400" b="1" dirty="0"/>
              <a:t>This outcome is meaningful when viewed in the context of good </a:t>
            </a:r>
            <a:r>
              <a:rPr lang="en-US" sz="2400" b="1" dirty="0" err="1"/>
              <a:t>glycaemic</a:t>
            </a:r>
            <a:r>
              <a:rPr lang="en-US" sz="2400" b="1" dirty="0"/>
              <a:t> and weight control in vildagliptin-treated patients who fasted in this study</a:t>
            </a:r>
            <a:r>
              <a:rPr lang="en-GB" sz="2400" b="1" baseline="30000" dirty="0"/>
              <a:t>1</a:t>
            </a:r>
            <a:endParaRPr lang="en-US" sz="2400" b="1" dirty="0"/>
          </a:p>
          <a:p>
            <a:pPr>
              <a:spcAft>
                <a:spcPts val="1200"/>
              </a:spcAft>
            </a:pPr>
            <a:r>
              <a:rPr lang="en-US" sz="2400" b="1" dirty="0" err="1"/>
              <a:t>Vildagliptin</a:t>
            </a:r>
            <a:r>
              <a:rPr lang="en-US" sz="2400" b="1" dirty="0"/>
              <a:t> treatment was well tolerated in this patient population</a:t>
            </a:r>
            <a:r>
              <a:rPr lang="en-US" sz="2400" b="1" baseline="30000" dirty="0"/>
              <a:t>1</a:t>
            </a:r>
            <a:endParaRPr lang="en-GB" sz="2400" b="1" baseline="30000" dirty="0"/>
          </a:p>
          <a:p>
            <a:pPr>
              <a:spcAft>
                <a:spcPts val="1200"/>
              </a:spcAft>
              <a:buSzPct val="150000"/>
              <a:buNone/>
            </a:pPr>
            <a:endParaRPr lang="en-US" sz="28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397647" cy="925054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  <a:latin typeface="+mn-lt"/>
              </a:rPr>
              <a:t>VIRTUE: conclusions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239376" y="6584950"/>
            <a:ext cx="428625" cy="32543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4087" y="6453426"/>
            <a:ext cx="657497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Al-Arouj M et al. Int J Clin Pract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63;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Hassanein M et al. Curr Med Res Opin 2011;27:1367–74; </a:t>
            </a:r>
            <a:r>
              <a:rPr kumimoji="0" lang="da-DK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Devendra D et al. Int J Clin Pract 2009;63:1446–50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533925" y="6278528"/>
            <a:ext cx="5556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PMingLiU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PMingLiU" pitchFamily="18" charset="-120"/>
                <a:cs typeface="Arial" charset="0"/>
              </a:rPr>
              <a:t>DPP-4 = dipeptidyl peptidase-4; T2DM = type 2 diabetes mellitus; SU = sulphonylurea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PMingLiU" pitchFamily="18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white paper with black text&#10;&#10;Description automatically generated">
            <a:extLst>
              <a:ext uri="{FF2B5EF4-FFF2-40B4-BE49-F238E27FC236}">
                <a16:creationId xmlns:a16="http://schemas.microsoft.com/office/drawing/2014/main" id="{B685C3A8-0405-88B9-2A5B-F17396A1BF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55"/>
          <a:stretch/>
        </p:blipFill>
        <p:spPr>
          <a:xfrm>
            <a:off x="20" y="-388183"/>
            <a:ext cx="12191980" cy="39086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E23352-2826-5556-6D2B-C93A80D61666}"/>
              </a:ext>
            </a:extLst>
          </p:cNvPr>
          <p:cNvSpPr txBox="1"/>
          <p:nvPr/>
        </p:nvSpPr>
        <p:spPr>
          <a:xfrm>
            <a:off x="180594" y="3681341"/>
            <a:ext cx="1183462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present trial,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STudy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Evaluating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vildAgliptin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compareD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to gliclazide in patients with type 2 diabetes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FASTing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during Ramadan (STEADFAST), undertaken across countries in the Middle East, Europe, and Asia and, to our knowledge, represents the first randomized, double-blind study with a DPP-4 inhibitor in patients with T2DM fasting during Ramadan. Beyond its randomized controlled, double-blind nature, the study had additional important design features, in that the protocol included multiple patient–physician contacts before and during the Ramadan fasting period, stipulated to provide Ramadan-focused advice, which plays an important role in the safe management of T2DM during Ramadan fasting,</a:t>
            </a:r>
            <a:r>
              <a:rPr kumimoji="0" lang="en-US" sz="1600" b="0" i="0" u="sng" strike="noStrike" kern="1200" cap="none" spc="0" normalizeH="0" baseline="30000" noProof="0" dirty="0">
                <a:ln>
                  <a:noFill/>
                </a:ln>
                <a:solidFill>
                  <a:srgbClr val="376FAA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  <a:hlinkClick r:id="rId4"/>
              </a:rPr>
              <a:t>15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 and required patients to be switched from their previous dual SU and metformin therapy to the study treatments (vildagliptin or gliclazide plus metformin).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Hassanein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M, Abdallah K, Schweizer A. A double-blind, randomized trial, including frequent patient-physician contacts and Ramadan-focused advice, assessing vildagliptin and gliclazide in patients with type 2 diabetes fasting during Ramadan: the STEADFAST study. 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Vasc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Health Risk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Manag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. 2014;10:319-326. Published 2014 May 28. doi:10.2147/VHRM.S64038</a:t>
            </a:r>
            <a:endParaRPr kumimoji="0" lang="en-K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208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2148" y="88894"/>
            <a:ext cx="11448789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Consistently low incidence of hypoglycaemia with vildagliptin across real-world and interventional landmark studies of patients with T2DM fasting during Ramadan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1847853" y="5039651"/>
            <a:ext cx="8494713" cy="1008112"/>
          </a:xfrm>
        </p:spPr>
        <p:txBody>
          <a:bodyPr/>
          <a:lstStyle/>
          <a:p>
            <a:pPr marL="285750" indent="-285750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Vildagliptin was also associated with good efficacy and weight control in patients who fasted during Ramadan</a:t>
            </a:r>
            <a:r>
              <a:rPr lang="en-GB" sz="1400" baseline="30000" dirty="0">
                <a:solidFill>
                  <a:srgbClr val="FFFFFF"/>
                </a:solidFill>
              </a:rPr>
              <a:t>1–3</a:t>
            </a:r>
          </a:p>
          <a:p>
            <a:pPr marL="285750" indent="-285750">
              <a:spcAft>
                <a:spcPct val="0"/>
              </a:spcAft>
            </a:pPr>
            <a:endParaRPr lang="en-GB" sz="1200" baseline="30000" dirty="0">
              <a:solidFill>
                <a:srgbClr val="FFFFFF"/>
              </a:solidFill>
            </a:endParaRPr>
          </a:p>
          <a:p>
            <a:pPr marL="285750" indent="-285750"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Vildagliptin treatment was generally well tolerated in this patient population</a:t>
            </a:r>
            <a:r>
              <a:rPr lang="en-GB" sz="1400" baseline="30000" dirty="0">
                <a:solidFill>
                  <a:srgbClr val="FFFFFF"/>
                </a:solidFill>
              </a:rPr>
              <a:t>1–3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GB" sz="1400" dirty="0"/>
          </a:p>
        </p:txBody>
      </p:sp>
      <p:sp>
        <p:nvSpPr>
          <p:cNvPr id="31" name="Rectangle 30"/>
          <p:cNvSpPr/>
          <p:nvPr/>
        </p:nvSpPr>
        <p:spPr>
          <a:xfrm>
            <a:off x="1526796" y="6016576"/>
            <a:ext cx="8881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VECTOR: prospective, observational, UK study in 72 patients with T2DM  evaluating vildagliptin and SU during Ramadan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STEADFAST: randomised, double-blind, multicentre study in 557 patients with T2DM evaluating vildagliptin + metformin and SU + metformin during Ramadan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VIRTUE: large, prospective, multinational, observational study in 1315 patients with T2DM evaluating vildagliptin and SUs during Ramadan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protocol population; 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with a post-baseline assessment of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hypoglycaemic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events; T2DM = type 2 diabetes mellitus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0129" y="6604075"/>
            <a:ext cx="81543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Hassanein M et al.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Med Res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Opin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2011;27:1367–74;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Novartis data on file; </a:t>
            </a:r>
            <a:r>
              <a:rPr kumimoji="0" lang="en-GB" sz="1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Al-Arouj M et al.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J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Pract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2013;67:957</a:t>
            </a:r>
            <a:r>
              <a:rPr kumimoji="0" lang="da-D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63</a:t>
            </a:r>
          </a:p>
        </p:txBody>
      </p:sp>
      <p:graphicFrame>
        <p:nvGraphicFramePr>
          <p:cNvPr id="2" name="Chart 1"/>
          <p:cNvGraphicFramePr/>
          <p:nvPr/>
        </p:nvGraphicFramePr>
        <p:xfrm>
          <a:off x="2639617" y="1748345"/>
          <a:ext cx="7488831" cy="292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 rot="16200000">
            <a:off x="1091414" y="2814769"/>
            <a:ext cx="246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(%) with ≥1 hypoglycaemic event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375920" y="2463963"/>
            <a:ext cx="0" cy="1938100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7652422" y="2465777"/>
            <a:ext cx="19050" cy="1936286"/>
          </a:xfrm>
          <a:prstGeom prst="line">
            <a:avLst/>
          </a:prstGeom>
          <a:noFill/>
          <a:ln w="190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3143672" y="1397057"/>
            <a:ext cx="2160000" cy="411036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VECTOR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1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7752184" y="1397057"/>
            <a:ext cx="2160000" cy="411036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VIRTUE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5447928" y="1397057"/>
            <a:ext cx="2160000" cy="411036"/>
          </a:xfrm>
          <a:prstGeom prst="roundRect">
            <a:avLst/>
          </a:prstGeom>
          <a:solidFill>
            <a:schemeClr val="bg1"/>
          </a:solidFill>
          <a:ln w="12700" algn="ctr">
            <a:solidFill>
              <a:srgbClr val="2697FE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STEADFAST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  <a:sym typeface="Wingdings 3" pitchFamily="18" charset="2"/>
              </a:rPr>
              <a:t>          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18963" y="3609156"/>
            <a:ext cx="817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14685" y="3930253"/>
            <a:ext cx="817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97591" y="3513074"/>
            <a:ext cx="105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664" y="453584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Vildagliptin (n=23*)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75920" y="4535843"/>
            <a:ext cx="229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Vildagliptin (n=234*)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71472" y="4535842"/>
            <a:ext cx="231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Vildagliptin (n=669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†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55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0583C-1DA1-41A8-BDC6-A053BF62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+mn-lt"/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4C141B-8379-82C1-87AB-B99B48FD5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9916"/>
              </p:ext>
            </p:extLst>
          </p:nvPr>
        </p:nvGraphicFramePr>
        <p:xfrm>
          <a:off x="5207640" y="643467"/>
          <a:ext cx="6291714" cy="4789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873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2">
            <a:extLst>
              <a:ext uri="{FF2B5EF4-FFF2-40B4-BE49-F238E27FC236}">
                <a16:creationId xmlns:a16="http://schemas.microsoft.com/office/drawing/2014/main" id="{93B1AA23-7725-AF57-C1A5-3FA85B8C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422413"/>
            <a:ext cx="11618843" cy="1872731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3200" b="1" dirty="0">
                <a:latin typeface="+mn-lt"/>
                <a:cs typeface="Tahoma" panose="020B0604030504040204" pitchFamily="34" charset="0"/>
              </a:rPr>
              <a:t>Summary: Vildagliptin in patients with T2DM fasting during Ramadan has been consistently associated with a low incidence of hypoglycaemia, accompanied by good glycaemic and weight control</a:t>
            </a:r>
            <a:r>
              <a:rPr lang="en-GB" altLang="en-US" sz="3200" b="1" baseline="30000" dirty="0">
                <a:latin typeface="+mn-lt"/>
                <a:cs typeface="Tahoma" panose="020B0604030504040204" pitchFamily="34" charset="0"/>
              </a:rPr>
              <a:t>1–3</a:t>
            </a:r>
            <a:endParaRPr lang="en-GB" altLang="en-US" sz="32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77827" name="TextBox 22">
            <a:extLst>
              <a:ext uri="{FF2B5EF4-FFF2-40B4-BE49-F238E27FC236}">
                <a16:creationId xmlns:a16="http://schemas.microsoft.com/office/drawing/2014/main" id="{79881A6C-D2D5-838A-A58D-FDF9EE54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38" y="6350000"/>
            <a:ext cx="78089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1. </a:t>
            </a: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Adopted from </a:t>
            </a: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Hassanein M, et al. Curr Med Res Opin 2011;27(7):1367–74; </a:t>
            </a:r>
            <a:b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2. </a:t>
            </a: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Adopted from </a:t>
            </a: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Al-Arouj M, et al. Int J Clin Pract 2013;67(10):957-63; </a:t>
            </a:r>
            <a:b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</a:b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3. </a:t>
            </a:r>
            <a:r>
              <a:rPr kumimoji="0" lang="en-GB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Adopted from </a:t>
            </a:r>
            <a:r>
              <a:rPr kumimoji="0" lang="de-DE" altLang="en-US" sz="9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Hassanein M, et al. Vasc Health Risk Manag 2014;10:319–26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6B4C87D-A021-AA06-DA4E-ECED06D791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75691"/>
              </p:ext>
            </p:extLst>
          </p:nvPr>
        </p:nvGraphicFramePr>
        <p:xfrm>
          <a:off x="2124074" y="2019300"/>
          <a:ext cx="7808912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7829" name="Slide Number Placeholder 1">
            <a:extLst>
              <a:ext uri="{FF2B5EF4-FFF2-40B4-BE49-F238E27FC236}">
                <a16:creationId xmlns:a16="http://schemas.microsoft.com/office/drawing/2014/main" id="{EA8023D9-7BC9-0C57-7E6D-26017505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73959-67C1-4123-93B3-EF34492C69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71528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77152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9C3A-2ACA-1BBC-63D9-A1D498C43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Recommendation on the use of DPP4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5F5D-36D0-8673-E10C-878ABB57B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b="1" dirty="0"/>
              <a:t>Risk of hypoglycemia is low</a:t>
            </a:r>
          </a:p>
          <a:p>
            <a:pPr>
              <a:lnSpc>
                <a:spcPct val="200000"/>
              </a:lnSpc>
            </a:pPr>
            <a:r>
              <a:rPr lang="en-US" b="1" dirty="0"/>
              <a:t>No need for dose adjustment</a:t>
            </a:r>
          </a:p>
          <a:p>
            <a:pPr>
              <a:lnSpc>
                <a:spcPct val="200000"/>
              </a:lnSpc>
            </a:pPr>
            <a:r>
              <a:rPr lang="en-US" b="1" dirty="0"/>
              <a:t>Can continue usual dose</a:t>
            </a:r>
          </a:p>
        </p:txBody>
      </p:sp>
    </p:spTree>
    <p:extLst>
      <p:ext uri="{BB962C8B-B14F-4D97-AF65-F5344CB8AC3E}">
        <p14:creationId xmlns:p14="http://schemas.microsoft.com/office/powerpoint/2010/main" val="260818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8074"/>
            <a:ext cx="10515600" cy="882614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+mn-lt"/>
              </a:rPr>
              <a:t>Recommendations for adjusting diabetes medications during Ramadan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52377" y="2021197"/>
          <a:ext cx="10515600" cy="334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775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Before Fasting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/>
                        <a:t>During Fasting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algn="ctr"/>
                      <a:endParaRPr lang="en-GB" sz="3200" b="1" dirty="0"/>
                    </a:p>
                    <a:p>
                      <a:pPr algn="ctr"/>
                      <a:r>
                        <a:rPr lang="en-GB" sz="3200" b="1" dirty="0"/>
                        <a:t>Diet &amp;</a:t>
                      </a:r>
                      <a:r>
                        <a:rPr lang="en-GB" sz="3200" b="1" baseline="0" dirty="0"/>
                        <a:t> exercise only</a:t>
                      </a:r>
                    </a:p>
                    <a:p>
                      <a:pPr algn="ctr"/>
                      <a:endParaRPr lang="en-GB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800" b="1" dirty="0"/>
                        <a:t>Dietary advice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800" b="1" dirty="0"/>
                        <a:t>Modify time and intensity of exercise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800" b="1" dirty="0"/>
                        <a:t>Ensure adequate fluid intake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800" b="1" dirty="0"/>
                        <a:t>Monitor for PP hyperglycaemia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GB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5865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Specific advice on </a:t>
            </a:r>
            <a:r>
              <a:rPr lang="en-GB" b="1" dirty="0" err="1">
                <a:solidFill>
                  <a:srgbClr val="0070C0"/>
                </a:solidFill>
                <a:latin typeface="+mn-lt"/>
              </a:rPr>
              <a:t>Sulphonylureas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 (SUs)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511299"/>
          <a:ext cx="10515600" cy="379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77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Before Ramadan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During Ramadan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SU once daily, morning dose</a:t>
                      </a:r>
                    </a:p>
                    <a:p>
                      <a:pPr algn="ctr"/>
                      <a:r>
                        <a:rPr lang="en-GB" sz="2400" b="1" dirty="0" err="1"/>
                        <a:t>Gliclazide</a:t>
                      </a:r>
                      <a:r>
                        <a:rPr lang="en-GB" sz="2400" b="1" dirty="0"/>
                        <a:t> </a:t>
                      </a:r>
                    </a:p>
                    <a:p>
                      <a:pPr algn="ctr"/>
                      <a:r>
                        <a:rPr lang="en-GB" sz="2400" b="1" dirty="0"/>
                        <a:t>Glimepiride 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Avoid </a:t>
                      </a:r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Glibenclamide</a:t>
                      </a:r>
                      <a:endParaRPr lang="en-GB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400" b="1" dirty="0"/>
                        <a:t>Full morning dose at Fast breaking time (Iftar)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77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SU BID dose</a:t>
                      </a:r>
                      <a:endParaRPr lang="en-GB" sz="2400" b="1" baseline="0" dirty="0"/>
                    </a:p>
                    <a:p>
                      <a:pPr algn="ctr"/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400" b="1" dirty="0"/>
                        <a:t>Full morning dose at Fast breaking time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400" b="1" dirty="0"/>
                        <a:t>Half evening dose at pre dawn meal (</a:t>
                      </a:r>
                      <a:r>
                        <a:rPr lang="en-GB" sz="2400" b="1" dirty="0" err="1"/>
                        <a:t>Suhoor</a:t>
                      </a:r>
                      <a:r>
                        <a:rPr lang="en-GB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72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051"/>
            <a:ext cx="10515600" cy="60505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Specific advice on Metformin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24469" y="1492155"/>
          <a:ext cx="10515600" cy="419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48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Before Ramadan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During Ramadan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82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Once daily dosing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Same dose at Iftar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032782"/>
                  </a:ext>
                </a:extLst>
              </a:tr>
              <a:tr h="64900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Twice 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Same dose at Iftar &amp; </a:t>
                      </a:r>
                      <a:r>
                        <a:rPr lang="en-GB" sz="2400" b="1" dirty="0" err="1"/>
                        <a:t>Suhoor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256661"/>
                  </a:ext>
                </a:extLst>
              </a:tr>
              <a:tr h="76547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Metformin 500 mg 3X daily</a:t>
                      </a:r>
                      <a:endParaRPr lang="en-GB" sz="2400" b="1" baseline="0" dirty="0"/>
                    </a:p>
                    <a:p>
                      <a:pPr algn="ctr"/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400" b="1" dirty="0"/>
                        <a:t>1000 mg at Fast breaking time (Iftar)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GB" sz="2400" b="1" dirty="0"/>
                        <a:t>500 mg at pre dawn meal (</a:t>
                      </a:r>
                      <a:r>
                        <a:rPr lang="en-GB" sz="2400" b="1" dirty="0" err="1"/>
                        <a:t>Suhoor</a:t>
                      </a:r>
                      <a:r>
                        <a:rPr lang="en-GB" sz="24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48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Prolonged release metformin (XR, SR)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2400" b="1" dirty="0"/>
                        <a:t>Take same</a:t>
                      </a:r>
                      <a:r>
                        <a:rPr lang="en-GB" sz="2400" b="1" baseline="0" dirty="0"/>
                        <a:t> dose </a:t>
                      </a:r>
                      <a:r>
                        <a:rPr lang="en-GB" sz="2400" b="1" baseline="0"/>
                        <a:t>at Iftar</a:t>
                      </a:r>
                      <a:endParaRPr lang="en-GB" sz="24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686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98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+mn-lt"/>
              </a:rPr>
              <a:t>Treatment considerations:</a:t>
            </a:r>
            <a:endParaRPr lang="en-GB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742507" y="1212112"/>
            <a:ext cx="10515600" cy="5459509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The choice of oral anti-diabetic agent should be individualized with consideration to the risk of hypoglycaemia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Metformin, DPP 4 Inhibitors and SGLT 2 inhibitors have lesser hypoglycaemic potential &amp; may have specific advantages during Ramadan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SGLT 2 Inhibitors should be started 2-4 weeks before Ramadan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/>
              <a:t>Caution is advised when using SUs particularly glibenclamide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4409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31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56" y="1394749"/>
            <a:ext cx="11233310" cy="5098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b="1" dirty="0"/>
              <a:t>Fasting may increase the risk of severe hypoglycaemia &amp;  hyperglycaemia and has also other risks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Pre-Ramadan medical assessment, education, risk stratification  &amp; motivation are important to prevent diabetes related complications</a:t>
            </a:r>
          </a:p>
          <a:p>
            <a:pPr>
              <a:lnSpc>
                <a:spcPct val="150000"/>
              </a:lnSpc>
            </a:pPr>
            <a:r>
              <a:rPr lang="en-GB" b="1" dirty="0"/>
              <a:t>Individualization &amp; frequent monitoring of glycaemia can reduce risks of fasting</a:t>
            </a:r>
          </a:p>
          <a:p>
            <a:pPr>
              <a:lnSpc>
                <a:spcPct val="150000"/>
              </a:lnSpc>
            </a:pPr>
            <a:r>
              <a:rPr lang="en-GB" b="1" dirty="0"/>
              <a:t>Majority of uncomplicated diabetes patients can fast safely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9769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09"/>
            <a:ext cx="10515600" cy="77372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Take Home Messages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63" y="1637414"/>
            <a:ext cx="10631347" cy="47113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700" b="1" dirty="0"/>
              <a:t>In VIRTUE study in Muslim patients fasting during Ramadan, vildagliptin therapy was associated with significantly fewer patients experiencing hypoglycaemia compared to SU therapy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700" b="1" dirty="0"/>
              <a:t>Low incidence of hypoglycaemia with vildagliptin, accompanied by good efficacy and weight control across both real-world and interventional studies has been demonstrated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24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008356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127"/>
            <a:ext cx="10515600" cy="773723"/>
          </a:xfrm>
        </p:spPr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Take Home Messages</a:t>
            </a:r>
            <a:r>
              <a:rPr lang="en-GB" b="1" dirty="0">
                <a:solidFill>
                  <a:srgbClr val="0070C0"/>
                </a:solidFill>
                <a:latin typeface="+mn-lt"/>
              </a:rPr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09" y="1323753"/>
            <a:ext cx="10763491" cy="503074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700" b="1" dirty="0"/>
              <a:t>Metformin, DPP4 inhibitors and SGLT 2 inhibitors are safe for use during Ramadan and generally do not require dose modification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SGLT 2 Inhibitors should not be started at Ramadan, rather they should be started 2-4 weeks before Ramadan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700" b="1" dirty="0" err="1"/>
              <a:t>Sulphonylureas</a:t>
            </a:r>
            <a:r>
              <a:rPr lang="en-GB" sz="2700" b="1" dirty="0"/>
              <a:t> such as </a:t>
            </a:r>
            <a:r>
              <a:rPr lang="en-GB" sz="2700" b="1" dirty="0" err="1"/>
              <a:t>glibenclamide</a:t>
            </a:r>
            <a:r>
              <a:rPr lang="en-GB" sz="2700" b="1" dirty="0"/>
              <a:t> should be avoided during Ramadan because of higher risk of </a:t>
            </a:r>
            <a:r>
              <a:rPr lang="en-GB" sz="2700" b="1" dirty="0" err="1"/>
              <a:t>hypoglycemia</a:t>
            </a:r>
            <a:r>
              <a:rPr lang="en-GB" sz="2700" b="1" dirty="0"/>
              <a:t>.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2700" b="1" dirty="0"/>
              <a:t>Gliclazide, glimepiride can be used, but may require dose alterations</a:t>
            </a:r>
            <a:r>
              <a:rPr lang="en-GB" sz="2400" b="1" dirty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24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2400" b="1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544843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4DF7E16B-11CB-144D-9B3E-4B60C15B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B61FF-0932-3B4F-8D67-80DD28D76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339" y="831273"/>
            <a:ext cx="6952421" cy="1552143"/>
          </a:xfrm>
        </p:spPr>
        <p:txBody>
          <a:bodyPr>
            <a:noAutofit/>
          </a:bodyPr>
          <a:lstStyle/>
          <a:p>
            <a:pPr algn="ctr"/>
            <a:r>
              <a:rPr lang="en-US" sz="12400" b="1" i="1" dirty="0">
                <a:solidFill>
                  <a:srgbClr val="0070C0"/>
                </a:solidFill>
                <a:latin typeface="Edwardian Script ITC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3033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60968"/>
            <a:ext cx="10804451" cy="494413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000" b="1" dirty="0"/>
              <a:t>Fasting: </a:t>
            </a:r>
          </a:p>
          <a:p>
            <a:pPr>
              <a:lnSpc>
                <a:spcPct val="150000"/>
              </a:lnSpc>
            </a:pPr>
            <a:r>
              <a:rPr lang="en-GB" sz="2600" b="1" dirty="0"/>
              <a:t>Important spiritual aspect of religions: Islam, Christianity, Hinduism, Judaism, etc.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Fasting can range from restricting certain foods to complete abstinence from all food and drinks</a:t>
            </a:r>
            <a:endParaRPr lang="en-GB" sz="2600" b="1" dirty="0"/>
          </a:p>
          <a:p>
            <a:pPr>
              <a:lnSpc>
                <a:spcPct val="150000"/>
              </a:lnSpc>
            </a:pPr>
            <a:r>
              <a:rPr lang="en-GB" sz="2600" b="1" dirty="0"/>
              <a:t>Fasting lasts for different lengths of time</a:t>
            </a:r>
          </a:p>
          <a:p>
            <a:pPr>
              <a:lnSpc>
                <a:spcPct val="150000"/>
              </a:lnSpc>
            </a:pPr>
            <a:r>
              <a:rPr lang="en-GB" sz="2600" b="1" dirty="0"/>
              <a:t>Fasting period – time of prayer, reflection and purification</a:t>
            </a:r>
          </a:p>
          <a:p>
            <a:pPr>
              <a:lnSpc>
                <a:spcPct val="150000"/>
              </a:lnSpc>
            </a:pPr>
            <a:r>
              <a:rPr lang="en-GB" sz="2600" b="1" dirty="0"/>
              <a:t>These spiritual aspects are close </a:t>
            </a:r>
            <a:r>
              <a:rPr lang="en-US" sz="2600" b="1" dirty="0"/>
              <a:t>to </a:t>
            </a:r>
            <a:r>
              <a:rPr lang="en-GB" sz="2600" b="1" dirty="0"/>
              <a:t>the heart of many people</a:t>
            </a:r>
          </a:p>
          <a:p>
            <a:pPr marL="0" indent="0">
              <a:buNone/>
            </a:pP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6572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001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Introduction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126"/>
            <a:ext cx="10515600" cy="47721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People with diabetes would want to exercise their spiritual feelings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People living with DM insist on fasting despite being exempted from fasting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Recent guidelines on diabetes &amp; Ramadan fasting available (IDF, ADA etc..)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The latest comprehensive guideline is the International Diabetes Federation &amp;  Diabetes and Ramadan International Alliance (DAR) Guideline of 2021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>The newer oral agents like DPP-4 Inhibitors, SGLT 2 Inhibitors have been shown recently to be safe during fasting period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894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Why do people fast?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623"/>
            <a:ext cx="10515600" cy="47243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200" b="1" dirty="0"/>
              <a:t>Religious reason (Ramadan, Lent </a:t>
            </a:r>
            <a:r>
              <a:rPr lang="en-GB" sz="3200" b="1" dirty="0" err="1"/>
              <a:t>etc</a:t>
            </a:r>
            <a:r>
              <a:rPr lang="en-GB" sz="3200" b="1" dirty="0"/>
              <a:t>…)</a:t>
            </a:r>
          </a:p>
          <a:p>
            <a:pPr lvl="1">
              <a:lnSpc>
                <a:spcPct val="150000"/>
              </a:lnSpc>
            </a:pPr>
            <a:r>
              <a:rPr lang="en-GB" sz="2800" b="1" dirty="0"/>
              <a:t>Compassion for the underprivileged</a:t>
            </a:r>
          </a:p>
          <a:p>
            <a:pPr lvl="1">
              <a:lnSpc>
                <a:spcPct val="150000"/>
              </a:lnSpc>
            </a:pPr>
            <a:r>
              <a:rPr lang="en-GB" sz="2800" b="1" dirty="0"/>
              <a:t>Build a sense of self control and willpower</a:t>
            </a:r>
          </a:p>
          <a:p>
            <a:pPr lvl="1">
              <a:lnSpc>
                <a:spcPct val="150000"/>
              </a:lnSpc>
            </a:pPr>
            <a:r>
              <a:rPr lang="en-GB" sz="2800" b="1" dirty="0"/>
              <a:t>Learn to control natural urges such as hunger and thirst</a:t>
            </a:r>
          </a:p>
          <a:p>
            <a:pPr lvl="1">
              <a:lnSpc>
                <a:spcPct val="150000"/>
              </a:lnSpc>
            </a:pPr>
            <a:r>
              <a:rPr lang="en-GB" sz="2800" b="1" dirty="0"/>
              <a:t>‘Purify’ the body and the soul</a:t>
            </a:r>
          </a:p>
          <a:p>
            <a:pPr lvl="1">
              <a:lnSpc>
                <a:spcPct val="150000"/>
              </a:lnSpc>
            </a:pPr>
            <a:r>
              <a:rPr lang="en-GB" sz="2800" b="1" dirty="0"/>
              <a:t>Develop a greater sense of humility, spirituality, and community involvement</a:t>
            </a:r>
          </a:p>
        </p:txBody>
      </p:sp>
    </p:spTree>
    <p:extLst>
      <p:ext uri="{BB962C8B-B14F-4D97-AF65-F5344CB8AC3E}">
        <p14:creationId xmlns:p14="http://schemas.microsoft.com/office/powerpoint/2010/main" val="406910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+mn-lt"/>
              </a:rPr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Can a person with diabetes fast?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Family members would like you to answer NO!</a:t>
            </a:r>
          </a:p>
          <a:p>
            <a:pPr>
              <a:lnSpc>
                <a:spcPct val="150000"/>
              </a:lnSpc>
            </a:pPr>
            <a:r>
              <a:rPr lang="en-GB" b="1" dirty="0"/>
              <a:t>What are the risks &amp; benefits?</a:t>
            </a:r>
          </a:p>
          <a:p>
            <a:pPr>
              <a:lnSpc>
                <a:spcPct val="150000"/>
              </a:lnSpc>
            </a:pPr>
            <a:r>
              <a:rPr lang="en-GB" b="1" dirty="0"/>
              <a:t>What is advised on diet &amp; exercise?</a:t>
            </a:r>
          </a:p>
          <a:p>
            <a:pPr>
              <a:lnSpc>
                <a:spcPct val="150000"/>
              </a:lnSpc>
            </a:pPr>
            <a:r>
              <a:rPr lang="en-GB" b="1" dirty="0"/>
              <a:t>How should medications be adjusted?</a:t>
            </a:r>
          </a:p>
        </p:txBody>
      </p:sp>
    </p:spTree>
    <p:extLst>
      <p:ext uri="{BB962C8B-B14F-4D97-AF65-F5344CB8AC3E}">
        <p14:creationId xmlns:p14="http://schemas.microsoft.com/office/powerpoint/2010/main" val="2080040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traZeneca Standard Template">
  <a:themeElements>
    <a:clrScheme name="AstraZeneca 2020">
      <a:dk1>
        <a:srgbClr val="3F4444"/>
      </a:dk1>
      <a:lt1>
        <a:srgbClr val="FFFFFF"/>
      </a:lt1>
      <a:dk2>
        <a:srgbClr val="003865"/>
      </a:dk2>
      <a:lt2>
        <a:srgbClr val="9DB0AC"/>
      </a:lt2>
      <a:accent1>
        <a:srgbClr val="830051"/>
      </a:accent1>
      <a:accent2>
        <a:srgbClr val="F0AB00"/>
      </a:accent2>
      <a:accent3>
        <a:srgbClr val="D0006F"/>
      </a:accent3>
      <a:accent4>
        <a:srgbClr val="3C1053"/>
      </a:accent4>
      <a:accent5>
        <a:srgbClr val="C4D600"/>
      </a:accent5>
      <a:accent6>
        <a:srgbClr val="68D2DF"/>
      </a:accent6>
      <a:hlink>
        <a:srgbClr val="68D2DF"/>
      </a:hlink>
      <a:folHlink>
        <a:srgbClr val="D0006F"/>
      </a:folHlink>
    </a:clrScheme>
    <a:fontScheme name="Astra Zeneca">
      <a:majorFont>
        <a:latin typeface="Calisto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>
        <a:normAutofit/>
      </a:bodyPr>
      <a:lstStyle>
        <a:defPPr algn="ctr">
          <a:lnSpc>
            <a:spcPct val="90000"/>
          </a:lnSpc>
          <a:spcAft>
            <a:spcPts val="6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White">
      <a:srgbClr val="FFFFFF"/>
    </a:custClr>
    <a:custClr name="Graphite, Lighter 60%">
      <a:srgbClr val="B2B4B4"/>
    </a:custClr>
    <a:custClr name="Platinum, Lighter 60%">
      <a:srgbClr val="D8DFDE"/>
    </a:custClr>
    <a:custClr name="Navy, Lighter 60%">
      <a:srgbClr val="99AFC1"/>
    </a:custClr>
    <a:custClr name="Mulberry, Lighter 60%">
      <a:srgbClr val="CD99B9"/>
    </a:custClr>
    <a:custClr name="Gold, Lighter 60%">
      <a:srgbClr val="F9DD99"/>
    </a:custClr>
    <a:custClr name="Magenta, Lighter 60%">
      <a:srgbClr val="EC99C5"/>
    </a:custClr>
    <a:custClr name="Purple, Lighter 60%">
      <a:srgbClr val="B19FBA"/>
    </a:custClr>
    <a:custClr name="Lime Green, Lighter 60%">
      <a:srgbClr val="E7EF99"/>
    </a:custClr>
    <a:custClr name="Light Blue, Lighter 60%">
      <a:srgbClr val="C3EDF2"/>
    </a:custClr>
    <a:custClr name="White">
      <a:srgbClr val="FFFFFF"/>
    </a:custClr>
    <a:custClr name="Graphite, Lighter 40%">
      <a:srgbClr val="8C8F8F"/>
    </a:custClr>
    <a:custClr name="Platinum, Lighter 40%">
      <a:srgbClr val="C4D0CD"/>
    </a:custClr>
    <a:custClr name="Navy, Lighter 40%">
      <a:srgbClr val="6688A3"/>
    </a:custClr>
    <a:custClr name="Mulberry, Lighter 40%">
      <a:srgbClr val="B56697"/>
    </a:custClr>
    <a:custClr name="Gold, Lighter 40%">
      <a:srgbClr val="F6CD66"/>
    </a:custClr>
    <a:custClr name="Magenta, Lighter 40%">
      <a:srgbClr val="E366A9"/>
    </a:custClr>
    <a:custClr name="Purple, Lighter 40%">
      <a:srgbClr val="8A7098"/>
    </a:custClr>
    <a:custClr name="Lime Green, Lighter 40%">
      <a:srgbClr val="DCE666"/>
    </a:custClr>
    <a:custClr name="Light Blue, Lighter 40%">
      <a:srgbClr val="A4E4EC"/>
    </a:custClr>
    <a:custClr name="White">
      <a:srgbClr val="FFFFFF"/>
    </a:custClr>
    <a:custClr name="Graphite, Darker 40%">
      <a:srgbClr val="262929"/>
    </a:custClr>
    <a:custClr name="Platinum, Darker 40%">
      <a:srgbClr val="5E6A67"/>
    </a:custClr>
    <a:custClr name="Navy, Darker 40%">
      <a:srgbClr val="00223D"/>
    </a:custClr>
    <a:custClr name="Mulberry, Darker 40%">
      <a:srgbClr val="4F0031"/>
    </a:custClr>
    <a:custClr name="Gold, Darker 40%">
      <a:srgbClr val="906700"/>
    </a:custClr>
    <a:custClr name="Magenta, Darker 40%">
      <a:srgbClr val="7D0043"/>
    </a:custClr>
    <a:custClr name="Purple, Darker 40%">
      <a:srgbClr val="240A32"/>
    </a:custClr>
    <a:custClr name="Lime Green, Darker 40%">
      <a:srgbClr val="768000"/>
    </a:custClr>
    <a:custClr name="Light Blue, Darker 40%">
      <a:srgbClr val="3E7E86"/>
    </a:custClr>
    <a:custClr name="White">
      <a:srgbClr val="FFFFFF"/>
    </a:custClr>
    <a:custClr name="Graphite, Darker 60%">
      <a:srgbClr val="191B1B"/>
    </a:custClr>
    <a:custClr name="Platinum, Darker 60%">
      <a:srgbClr val="3F4645"/>
    </a:custClr>
    <a:custClr name="Navy, Darker 60%">
      <a:srgbClr val="001628"/>
    </a:custClr>
    <a:custClr name="Mulberry, Darker 60%">
      <a:srgbClr val="340020"/>
    </a:custClr>
    <a:custClr name="Gold, Darker 60%">
      <a:srgbClr val="604400"/>
    </a:custClr>
    <a:custClr name="Magenta, Darker 60%">
      <a:srgbClr val="53002C"/>
    </a:custClr>
    <a:custClr name="Purple, Darker 60%">
      <a:srgbClr val="180621"/>
    </a:custClr>
    <a:custClr name="Lime Green, Darker 60%">
      <a:srgbClr val="4E5600"/>
    </a:custClr>
    <a:custClr name="Light Blue, Darker 60%">
      <a:srgbClr val="2A5459"/>
    </a:custClr>
  </a:custClrLst>
  <a:extLst>
    <a:ext uri="{05A4C25C-085E-4340-85A3-A5531E510DB2}">
      <thm15:themeFamily xmlns:thm15="http://schemas.microsoft.com/office/thememl/2012/main" name="blank" id="{9FA266AB-5005-44F8-ABE1-CBD751927E0B}" vid="{01D0DAFE-49CF-437F-BBAC-5737518177C1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SR_TEMPLATE">
  <a:themeElements>
    <a:clrScheme name="2_CSR_TEMPLATE 1">
      <a:dk1>
        <a:srgbClr val="000000"/>
      </a:dk1>
      <a:lt1>
        <a:srgbClr val="FFFFFF"/>
      </a:lt1>
      <a:dk2>
        <a:srgbClr val="0000B0"/>
      </a:dk2>
      <a:lt2>
        <a:srgbClr val="FFFFFF"/>
      </a:lt2>
      <a:accent1>
        <a:srgbClr val="FFFF00"/>
      </a:accent1>
      <a:accent2>
        <a:srgbClr val="FF9632"/>
      </a:accent2>
      <a:accent3>
        <a:srgbClr val="AAAAD4"/>
      </a:accent3>
      <a:accent4>
        <a:srgbClr val="DADADA"/>
      </a:accent4>
      <a:accent5>
        <a:srgbClr val="FFFFAA"/>
      </a:accent5>
      <a:accent6>
        <a:srgbClr val="E7872C"/>
      </a:accent6>
      <a:hlink>
        <a:srgbClr val="96C8FF"/>
      </a:hlink>
      <a:folHlink>
        <a:srgbClr val="64FF96"/>
      </a:folHlink>
    </a:clrScheme>
    <a:fontScheme name="2_CSR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9875" marR="0" indent="-269875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30000"/>
          </a:spcAft>
          <a:buClrTx/>
          <a:buSzTx/>
          <a:buFont typeface="Symbol" pitchFamily="18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  <a:sym typeface="Wingdings 3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9875" marR="0" indent="-269875" algn="ctr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30000"/>
          </a:spcAft>
          <a:buClrTx/>
          <a:buSzTx/>
          <a:buFont typeface="Symbol" pitchFamily="18" charset="2"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  <a:sym typeface="Wingdings 3" pitchFamily="18" charset="2"/>
          </a:defRPr>
        </a:defPPr>
      </a:lstStyle>
    </a:lnDef>
  </a:objectDefaults>
  <a:extraClrSchemeLst>
    <a:extraClrScheme>
      <a:clrScheme name="2_CSR_TEMPLATE 1">
        <a:dk1>
          <a:srgbClr val="000000"/>
        </a:dk1>
        <a:lt1>
          <a:srgbClr val="FFFFFF"/>
        </a:lt1>
        <a:dk2>
          <a:srgbClr val="0000B0"/>
        </a:dk2>
        <a:lt2>
          <a:srgbClr val="FFFFFF"/>
        </a:lt2>
        <a:accent1>
          <a:srgbClr val="FFFF00"/>
        </a:accent1>
        <a:accent2>
          <a:srgbClr val="FF9632"/>
        </a:accent2>
        <a:accent3>
          <a:srgbClr val="AAAAD4"/>
        </a:accent3>
        <a:accent4>
          <a:srgbClr val="DADADA"/>
        </a:accent4>
        <a:accent5>
          <a:srgbClr val="FFFFAA"/>
        </a:accent5>
        <a:accent6>
          <a:srgbClr val="E7872C"/>
        </a:accent6>
        <a:hlink>
          <a:srgbClr val="96C8FF"/>
        </a:hlink>
        <a:folHlink>
          <a:srgbClr val="64FF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SR_TEMPLATE 2">
        <a:dk1>
          <a:srgbClr val="000000"/>
        </a:dk1>
        <a:lt1>
          <a:srgbClr val="FFFFFF"/>
        </a:lt1>
        <a:dk2>
          <a:srgbClr val="004478"/>
        </a:dk2>
        <a:lt2>
          <a:srgbClr val="FFFFFF"/>
        </a:lt2>
        <a:accent1>
          <a:srgbClr val="FFCF49"/>
        </a:accent1>
        <a:accent2>
          <a:srgbClr val="FF6C3F"/>
        </a:accent2>
        <a:accent3>
          <a:srgbClr val="AAB0BE"/>
        </a:accent3>
        <a:accent4>
          <a:srgbClr val="DADADA"/>
        </a:accent4>
        <a:accent5>
          <a:srgbClr val="FFE4B1"/>
        </a:accent5>
        <a:accent6>
          <a:srgbClr val="E76138"/>
        </a:accent6>
        <a:hlink>
          <a:srgbClr val="55A8C5"/>
        </a:hlink>
        <a:folHlink>
          <a:srgbClr val="64FF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randIn lastLayout="1"/>
</file>

<file path=customXml/itemProps1.xml><?xml version="1.0" encoding="utf-8"?>
<ds:datastoreItem xmlns:ds="http://schemas.openxmlformats.org/officeDocument/2006/customXml" ds:itemID="{A9377F0E-6DE4-47A6-94F7-B5269FE2FCE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4746</Words>
  <Application>Microsoft Office PowerPoint</Application>
  <PresentationFormat>Widescreen</PresentationFormat>
  <Paragraphs>609</Paragraphs>
  <Slides>59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59</vt:i4>
      </vt:variant>
    </vt:vector>
  </HeadingPairs>
  <TitlesOfParts>
    <vt:vector size="78" baseType="lpstr">
      <vt:lpstr>新細明體</vt:lpstr>
      <vt:lpstr>Arial</vt:lpstr>
      <vt:lpstr>Calibri</vt:lpstr>
      <vt:lpstr>Calibri Light</vt:lpstr>
      <vt:lpstr>Calisto MT</vt:lpstr>
      <vt:lpstr>Cambria</vt:lpstr>
      <vt:lpstr>Edwardian Script ITC</vt:lpstr>
      <vt:lpstr>Roboto</vt:lpstr>
      <vt:lpstr>Symbol</vt:lpstr>
      <vt:lpstr>Tahoma</vt:lpstr>
      <vt:lpstr>Times New Roman</vt:lpstr>
      <vt:lpstr>Wingdings</vt:lpstr>
      <vt:lpstr>Office Theme</vt:lpstr>
      <vt:lpstr>AstraZeneca Standard Template</vt:lpstr>
      <vt:lpstr>2_Office Theme</vt:lpstr>
      <vt:lpstr>1_Office Theme</vt:lpstr>
      <vt:lpstr>4_Office Theme</vt:lpstr>
      <vt:lpstr>3_Office Theme</vt:lpstr>
      <vt:lpstr>5_CSR_TEMPLATE</vt:lpstr>
      <vt:lpstr>Oral therapy in patients with type 2 diabetes during Fasting Period</vt:lpstr>
      <vt:lpstr>Disclaimer</vt:lpstr>
      <vt:lpstr>Disclosure</vt:lpstr>
      <vt:lpstr>Reference from which this presentation was prepared</vt:lpstr>
      <vt:lpstr>Outline</vt:lpstr>
      <vt:lpstr>Introduction</vt:lpstr>
      <vt:lpstr>Introduction (cont’d)</vt:lpstr>
      <vt:lpstr>Why do people fast?</vt:lpstr>
      <vt:lpstr>Frequently asked questions</vt:lpstr>
      <vt:lpstr>To fast or not to fast</vt:lpstr>
      <vt:lpstr>Opportunities of Fasting</vt:lpstr>
      <vt:lpstr>Ramadan Fasting</vt:lpstr>
      <vt:lpstr>Ramadan Fasting (cont’d)</vt:lpstr>
      <vt:lpstr>Common misconceptions about fasting in diabetes</vt:lpstr>
      <vt:lpstr>Our role</vt:lpstr>
      <vt:lpstr>Pre-Ramadan Diabetes Management Planning </vt:lpstr>
      <vt:lpstr>Risks of fasting for patients with DM &amp; Comorbidities</vt:lpstr>
      <vt:lpstr>EPIDIAR study: fasting during Ramadan increases the risk of severe hypoglycaemia and hyperglycaemia in patients with T2DM</vt:lpstr>
      <vt:lpstr>Determinants of risks</vt:lpstr>
      <vt:lpstr>PowerPoint Presentation</vt:lpstr>
      <vt:lpstr>Risk elements for risk score calculations</vt:lpstr>
      <vt:lpstr>Risk Scores for Risk Elements …1</vt:lpstr>
      <vt:lpstr>Risk Scores for Risk Elements …2</vt:lpstr>
      <vt:lpstr>Case Presentation …1  (not true patient)</vt:lpstr>
      <vt:lpstr>Case Presentation …1</vt:lpstr>
      <vt:lpstr>Risk Scores for Risk Elements …1</vt:lpstr>
      <vt:lpstr>Risk Scores for Risk Elements …2</vt:lpstr>
      <vt:lpstr>Case Presentation …2 (not true patient)</vt:lpstr>
      <vt:lpstr>Risk Scores for Risk Elements …1</vt:lpstr>
      <vt:lpstr>Risk Scores for Risk Elements …2</vt:lpstr>
      <vt:lpstr>PowerPoint Presentation</vt:lpstr>
      <vt:lpstr>Approach to those at high risk and still choose to fast</vt:lpstr>
      <vt:lpstr>Self Monitoring of Blood Glucose Frequency</vt:lpstr>
      <vt:lpstr>When to break the fast</vt:lpstr>
      <vt:lpstr>What do studies tell us about use of OAD agents during Ramadan?</vt:lpstr>
      <vt:lpstr>PowerPoint Presentation</vt:lpstr>
      <vt:lpstr>PowerPoint Presentation</vt:lpstr>
      <vt:lpstr>Significantly fewer hypoglycaemic events in fasting Muslim patients with T2DM receiving vildagliptin versus an SU</vt:lpstr>
      <vt:lpstr>VECTOR study: HbA1c changes in fasting Muslim patients with T2DM receiving vildagliptin versus an SU</vt:lpstr>
      <vt:lpstr>PowerPoint Presentation</vt:lpstr>
      <vt:lpstr>VIRTUE: aims and objectives</vt:lpstr>
      <vt:lpstr>VIRTUE study: significantly fewer patients experienced  ≥1 hypoglycaemic event with vildagliptin vs. SUs during Ramadan</vt:lpstr>
      <vt:lpstr>VIRTUE: hypoglycaemia results consistent regardless of SU</vt:lpstr>
      <vt:lpstr>VIRTUE: HbA1c changes with vildagliptin and SUs</vt:lpstr>
      <vt:lpstr>VIRTUE: changes in body weight with vildagliptin and SUs</vt:lpstr>
      <vt:lpstr>VIRTUE: mean fasting days and missed doses were similar in both cohorts</vt:lpstr>
      <vt:lpstr>VIRTUE: conclusions</vt:lpstr>
      <vt:lpstr>PowerPoint Presentation</vt:lpstr>
      <vt:lpstr>Consistently low incidence of hypoglycaemia with vildagliptin across real-world and interventional landmark studies of patients with T2DM fasting during Ramadan</vt:lpstr>
      <vt:lpstr>Summary: Vildagliptin in patients with T2DM fasting during Ramadan has been consistently associated with a low incidence of hypoglycaemia, accompanied by good glycaemic and weight control1–3</vt:lpstr>
      <vt:lpstr>Recommendation on the use of DPP4 Inhibitors</vt:lpstr>
      <vt:lpstr>Recommendations for adjusting diabetes medications during Ramadan</vt:lpstr>
      <vt:lpstr>Specific advice on Sulphonylureas (SUs)</vt:lpstr>
      <vt:lpstr>Specific advice on Metformin</vt:lpstr>
      <vt:lpstr>Treatment considerations:</vt:lpstr>
      <vt:lpstr>Take Home Messages</vt:lpstr>
      <vt:lpstr>Take Home Messages (cont’d)</vt:lpstr>
      <vt:lpstr>Take Home Messages (cont’d)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therapy in patients with type 2 diabetes during Ramadan Fasting</dc:title>
  <dc:creator>Ahmed Reja</dc:creator>
  <cp:lastModifiedBy>mekdimesfin82@gmail.com</cp:lastModifiedBy>
  <cp:revision>32</cp:revision>
  <dcterms:created xsi:type="dcterms:W3CDTF">2024-02-19T12:09:45Z</dcterms:created>
  <dcterms:modified xsi:type="dcterms:W3CDTF">2024-03-15T17:04:03Z</dcterms:modified>
</cp:coreProperties>
</file>